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0" r:id="rId4"/>
    <p:sldId id="291" r:id="rId5"/>
    <p:sldId id="292" r:id="rId6"/>
    <p:sldId id="293" r:id="rId7"/>
    <p:sldId id="257" r:id="rId8"/>
    <p:sldId id="258" r:id="rId9"/>
    <p:sldId id="260" r:id="rId10"/>
    <p:sldId id="261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62" r:id="rId37"/>
    <p:sldId id="263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309634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Проект закона</a:t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>
                <a:solidFill>
                  <a:schemeClr val="accent2"/>
                </a:solidFill>
              </a:rPr>
              <a:t>О государственном контроле (надзоре) и муниципальном 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/>
                </a:solidFill>
              </a:rPr>
              <a:t>контроле в Российской </a:t>
            </a:r>
            <a:r>
              <a:rPr lang="ru-RU" b="1" dirty="0" smtClean="0">
                <a:solidFill>
                  <a:schemeClr val="accent2"/>
                </a:solidFill>
              </a:rPr>
              <a:t>Федерации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Первое чтение февраль 2020  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984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Статья 80.	Общие требования к проведению контрольно-надзорных мероприятий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Виды </a:t>
            </a:r>
            <a:r>
              <a:rPr lang="ru-RU" dirty="0"/>
              <a:t>контрольно-надзорных мероприятий:</a:t>
            </a:r>
          </a:p>
          <a:p>
            <a:pPr marL="0" indent="0">
              <a:buNone/>
            </a:pPr>
            <a:r>
              <a:rPr lang="ru-RU" dirty="0"/>
              <a:t>1) выездное обследование;</a:t>
            </a:r>
          </a:p>
          <a:p>
            <a:pPr marL="0" indent="0">
              <a:buNone/>
            </a:pPr>
            <a:r>
              <a:rPr lang="ru-RU" dirty="0"/>
              <a:t>2) контрольная закупка;</a:t>
            </a:r>
          </a:p>
          <a:p>
            <a:pPr marL="0" indent="0">
              <a:buNone/>
            </a:pPr>
            <a:r>
              <a:rPr lang="ru-RU" dirty="0"/>
              <a:t>3) мониторинговая закупка;</a:t>
            </a:r>
          </a:p>
          <a:p>
            <a:pPr marL="0" indent="0">
              <a:buNone/>
            </a:pPr>
            <a:r>
              <a:rPr lang="ru-RU" dirty="0"/>
              <a:t>4) выборочный контроль;</a:t>
            </a:r>
          </a:p>
          <a:p>
            <a:pPr marL="0" indent="0">
              <a:buNone/>
            </a:pPr>
            <a:r>
              <a:rPr lang="ru-RU" dirty="0"/>
              <a:t>5) инспекционный визит;</a:t>
            </a:r>
          </a:p>
          <a:p>
            <a:pPr marL="0" indent="0">
              <a:buNone/>
            </a:pPr>
            <a:r>
              <a:rPr lang="ru-RU" dirty="0"/>
              <a:t>6) рейд;</a:t>
            </a:r>
          </a:p>
          <a:p>
            <a:pPr marL="0" indent="0">
              <a:buNone/>
            </a:pPr>
            <a:r>
              <a:rPr lang="ru-RU" dirty="0"/>
              <a:t>7) документарная проверка;</a:t>
            </a:r>
          </a:p>
          <a:p>
            <a:pPr marL="0" indent="0">
              <a:buNone/>
            </a:pPr>
            <a:r>
              <a:rPr lang="ru-RU" dirty="0"/>
              <a:t>8) выездная проверка.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634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Статья 83.</a:t>
            </a:r>
            <a:r>
              <a:rPr lang="ru-RU" sz="3100" b="1" dirty="0"/>
              <a:t>	Выездное </a:t>
            </a:r>
            <a:r>
              <a:rPr lang="ru-RU" sz="3100" b="1" dirty="0" smtClean="0"/>
              <a:t>обследование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dirty="0" smtClean="0"/>
              <a:t>1</a:t>
            </a:r>
            <a:r>
              <a:rPr lang="ru-RU" dirty="0"/>
              <a:t>. Выездное обследование - </a:t>
            </a:r>
            <a:r>
              <a:rPr lang="ru-RU" dirty="0" smtClean="0"/>
              <a:t>КНМ </a:t>
            </a:r>
            <a:r>
              <a:rPr lang="ru-RU" dirty="0"/>
              <a:t>без взаимодействия с контролируемым лицом в целях визуальной оценки соблюдения им обязательных требований.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dirty="0" smtClean="0"/>
              <a:t>2</a:t>
            </a:r>
            <a:r>
              <a:rPr lang="ru-RU" dirty="0"/>
              <a:t>. Выездное обследование проводится по месту нахождения или в местах осуществления деятельности организации (ее филиалов, представительств, обособленных структурных подразделений), местах осуществления деятельности гражданина, в месте нахождения объекта контроля.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3</a:t>
            </a:r>
            <a:r>
              <a:rPr lang="ru-RU" dirty="0"/>
              <a:t>. В ходе выездного обследования инспектор </a:t>
            </a:r>
            <a:r>
              <a:rPr lang="ru-RU" b="1" i="1" dirty="0">
                <a:solidFill>
                  <a:srgbClr val="FF0000"/>
                </a:solidFill>
              </a:rPr>
              <a:t>может осуществлять осмотр общедоступных</a:t>
            </a:r>
            <a:r>
              <a:rPr lang="ru-RU" dirty="0"/>
              <a:t> (открытых для посещения неограниченным кругом лиц) производственных объектов.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dirty="0" smtClean="0"/>
              <a:t>4.</a:t>
            </a:r>
            <a:r>
              <a:rPr lang="ru-RU" dirty="0"/>
              <a:t> Выездное обследование проводится </a:t>
            </a:r>
            <a:r>
              <a:rPr lang="ru-RU" b="1" i="1" dirty="0">
                <a:solidFill>
                  <a:srgbClr val="FF0000"/>
                </a:solidFill>
              </a:rPr>
              <a:t>без информирования контролируемого лица.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dirty="0" smtClean="0"/>
              <a:t>5</a:t>
            </a:r>
            <a:r>
              <a:rPr lang="ru-RU" dirty="0"/>
              <a:t>. </a:t>
            </a:r>
            <a:r>
              <a:rPr lang="ru-RU" b="1" i="1" dirty="0">
                <a:solidFill>
                  <a:srgbClr val="FF0000"/>
                </a:solidFill>
              </a:rPr>
              <a:t>Срок проведения выездного обследования </a:t>
            </a:r>
            <a:r>
              <a:rPr lang="ru-RU" dirty="0"/>
              <a:t>одного объекта (нескольких объектов, расположенных в непосредственной близости друг от друга) </a:t>
            </a:r>
            <a:r>
              <a:rPr lang="ru-RU" b="1" i="1" dirty="0">
                <a:solidFill>
                  <a:srgbClr val="FF0000"/>
                </a:solidFill>
              </a:rPr>
              <a:t>не может превышать один рабочий день.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dirty="0" smtClean="0"/>
              <a:t>6</a:t>
            </a:r>
            <a:r>
              <a:rPr lang="ru-RU" dirty="0"/>
              <a:t>. По результатам проведения выездного обследования не могут быть приняты решения, предусмотренные пунктами 1 </a:t>
            </a:r>
            <a:r>
              <a:rPr lang="ru-RU" dirty="0" smtClean="0"/>
              <a:t>(выдача предписания) и </a:t>
            </a:r>
            <a:r>
              <a:rPr lang="ru-RU" dirty="0"/>
              <a:t>2 </a:t>
            </a:r>
            <a:r>
              <a:rPr lang="ru-RU" dirty="0" smtClean="0"/>
              <a:t>(требования об отзыва </a:t>
            </a:r>
            <a:r>
              <a:rPr lang="ru-RU" dirty="0" err="1" smtClean="0"/>
              <a:t>продукции,запрете</a:t>
            </a:r>
            <a:r>
              <a:rPr lang="ru-RU" dirty="0" smtClean="0"/>
              <a:t> эксплуатации зданий, оборудования и пр. ) части</a:t>
            </a:r>
            <a:r>
              <a:rPr lang="ru-RU" dirty="0"/>
              <a:t> 2 статьи 127 настоящего Федерального закона</a:t>
            </a:r>
            <a:r>
              <a:rPr lang="ru-RU" dirty="0" smtClean="0"/>
              <a:t>.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38420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/>
              <a:t>Статья 84.</a:t>
            </a:r>
            <a:r>
              <a:rPr lang="ru-RU" sz="2800" b="1" dirty="0"/>
              <a:t>	Контрольная </a:t>
            </a:r>
            <a:r>
              <a:rPr lang="ru-RU" sz="2800" b="1" dirty="0" smtClean="0"/>
              <a:t>закупка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	1</a:t>
            </a:r>
            <a:r>
              <a:rPr lang="ru-RU" dirty="0"/>
              <a:t>. Контрольная закупка </a:t>
            </a:r>
            <a:r>
              <a:rPr lang="ru-RU" dirty="0" smtClean="0"/>
              <a:t>– КНМ, </a:t>
            </a:r>
            <a:r>
              <a:rPr lang="ru-RU" dirty="0"/>
              <a:t>в ходе которого инспектором совершаются действия по созданию ситуации для осуществления сделки в целях оценки соблюдения обязательных требований при продаже товаров, выполнении работ, оказании услуг потребителям.</a:t>
            </a:r>
          </a:p>
          <a:p>
            <a:pPr marL="0" indent="0">
              <a:buNone/>
            </a:pPr>
            <a:r>
              <a:rPr lang="ru-RU" dirty="0" smtClean="0"/>
              <a:t>	2</a:t>
            </a:r>
            <a:r>
              <a:rPr lang="ru-RU" dirty="0"/>
              <a:t>. Контрольная закупка может проводиться с использованием сетей почтовой связи, сетей электросвязи, включая сеть "Интернет", а также сетей связи для трансляции телеканалов и (или) радиоканалов (далее - дистанционная контрольная закупка).</a:t>
            </a:r>
          </a:p>
          <a:p>
            <a:pPr marL="0" indent="0">
              <a:buNone/>
            </a:pPr>
            <a:r>
              <a:rPr lang="ru-RU" dirty="0" smtClean="0"/>
              <a:t>	3</a:t>
            </a:r>
            <a:r>
              <a:rPr lang="ru-RU" dirty="0"/>
              <a:t>. В ходе контрольной закупки могут совершаться следующие контрольно-надзорные действия:</a:t>
            </a:r>
          </a:p>
          <a:p>
            <a:pPr marL="0" indent="0">
              <a:buNone/>
            </a:pPr>
            <a:r>
              <a:rPr lang="ru-RU" dirty="0" smtClean="0"/>
              <a:t>	1</a:t>
            </a:r>
            <a:r>
              <a:rPr lang="ru-RU" dirty="0"/>
              <a:t>) осмотр;</a:t>
            </a:r>
          </a:p>
          <a:p>
            <a:pPr marL="0" indent="0">
              <a:buNone/>
            </a:pPr>
            <a:r>
              <a:rPr lang="ru-RU" dirty="0" smtClean="0"/>
              <a:t>	2</a:t>
            </a:r>
            <a:r>
              <a:rPr lang="ru-RU" dirty="0"/>
              <a:t>) эксперимент.</a:t>
            </a:r>
          </a:p>
          <a:p>
            <a:pPr marL="0" indent="0">
              <a:buNone/>
            </a:pPr>
            <a:r>
              <a:rPr lang="ru-RU" dirty="0" smtClean="0"/>
              <a:t>	4</a:t>
            </a:r>
            <a:r>
              <a:rPr lang="ru-RU" dirty="0"/>
              <a:t>. Контрольная закупка (за исключением дистанционной контрольной закупки) должна проводиться в присутствии двух свидетелей либо с применением видеозаписи. В случае необходимости при проведении контрольной закупки применяются фото- и киносъемка, видеозапись, иные установленные способы фиксации.</a:t>
            </a:r>
          </a:p>
          <a:p>
            <a:pPr marL="0" indent="0">
              <a:buNone/>
            </a:pPr>
            <a:r>
              <a:rPr lang="ru-RU" dirty="0" smtClean="0"/>
              <a:t>	5</a:t>
            </a:r>
            <a:r>
              <a:rPr lang="ru-RU" dirty="0"/>
              <a:t>. Контрольная закупка проводится без предварительного уведомления контролируемого лица.</a:t>
            </a:r>
          </a:p>
          <a:p>
            <a:pPr marL="0" indent="0">
              <a:buNone/>
            </a:pPr>
            <a:r>
              <a:rPr lang="ru-RU" dirty="0" smtClean="0"/>
              <a:t>	6</a:t>
            </a:r>
            <a:r>
              <a:rPr lang="ru-RU" dirty="0"/>
              <a:t>. Срок проведения контрольной закупки определяется временем, которое обычно используется для совершения таких сделок.</a:t>
            </a:r>
          </a:p>
        </p:txBody>
      </p:sp>
    </p:spTree>
    <p:extLst>
      <p:ext uri="{BB962C8B-B14F-4D97-AF65-F5344CB8AC3E}">
        <p14:creationId xmlns:p14="http://schemas.microsoft.com/office/powerpoint/2010/main" val="29136777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Статья 85.</a:t>
            </a:r>
            <a:r>
              <a:rPr lang="ru-RU" sz="2800" b="1" dirty="0">
                <a:solidFill>
                  <a:srgbClr val="FF0000"/>
                </a:solidFill>
              </a:rPr>
              <a:t>	Мониторинговая </a:t>
            </a:r>
            <a:r>
              <a:rPr lang="ru-RU" sz="2800" b="1" dirty="0" smtClean="0">
                <a:solidFill>
                  <a:srgbClr val="FF0000"/>
                </a:solidFill>
              </a:rPr>
              <a:t>закупка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Мониторинговая </a:t>
            </a:r>
            <a:r>
              <a:rPr lang="ru-RU" dirty="0"/>
              <a:t>закупка </a:t>
            </a:r>
            <a:r>
              <a:rPr lang="ru-RU" dirty="0" smtClean="0"/>
              <a:t>(</a:t>
            </a:r>
            <a:r>
              <a:rPr lang="ru-RU" b="1" i="1" dirty="0" smtClean="0">
                <a:solidFill>
                  <a:srgbClr val="FF0000"/>
                </a:solidFill>
              </a:rPr>
              <a:t>МЗ</a:t>
            </a:r>
            <a:r>
              <a:rPr lang="ru-RU" dirty="0" smtClean="0"/>
              <a:t>) – КНМ, </a:t>
            </a:r>
            <a:r>
              <a:rPr lang="ru-RU" dirty="0"/>
              <a:t>в ходе которого инспектором совершаются действия по созданию ситуации для осуществления сделки (закупки) в целях последующего направления продукции (товаров), результатов работ, услуг на испытание, экспертизу, проведения исследования выполненных работ, оказанных услуг на предмет соответствия реализуемых продукции (товаров), результатов работ, услуг обязательным требованиям по качеству и безопасности.</a:t>
            </a: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      МЗ </a:t>
            </a:r>
            <a:r>
              <a:rPr lang="ru-RU" dirty="0" smtClean="0"/>
              <a:t>может </a:t>
            </a:r>
            <a:r>
              <a:rPr lang="ru-RU" dirty="0"/>
              <a:t>проводиться с использованием сетей почтовой связи, сетей электросвязи, включая сеть "Интернет", а также сетей связи для трансляции телеканалов и (или) радиоканалов (далее - дистанционная </a:t>
            </a:r>
            <a:r>
              <a:rPr lang="ru-RU" b="1" i="1" dirty="0" smtClean="0">
                <a:solidFill>
                  <a:srgbClr val="FF0000"/>
                </a:solidFill>
              </a:rPr>
              <a:t>МЗ</a:t>
            </a:r>
            <a:r>
              <a:rPr lang="ru-RU" dirty="0" smtClean="0"/>
              <a:t>).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          В </a:t>
            </a:r>
            <a:r>
              <a:rPr lang="ru-RU" dirty="0"/>
              <a:t>ходе </a:t>
            </a:r>
            <a:r>
              <a:rPr lang="ru-RU" b="1" i="1" dirty="0" smtClean="0">
                <a:solidFill>
                  <a:srgbClr val="FF0000"/>
                </a:solidFill>
              </a:rPr>
              <a:t>МЗ</a:t>
            </a:r>
            <a:r>
              <a:rPr lang="ru-RU" dirty="0" smtClean="0"/>
              <a:t> могут </a:t>
            </a:r>
            <a:r>
              <a:rPr lang="ru-RU" dirty="0"/>
              <a:t>совершаться следующие контрольно-надзорные действия: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1</a:t>
            </a:r>
            <a:r>
              <a:rPr lang="ru-RU" dirty="0"/>
              <a:t>) осмотр</a:t>
            </a:r>
            <a:r>
              <a:rPr lang="ru-RU" dirty="0" smtClean="0"/>
              <a:t>; 	2</a:t>
            </a:r>
            <a:r>
              <a:rPr lang="ru-RU" dirty="0"/>
              <a:t>) опрос</a:t>
            </a:r>
            <a:r>
              <a:rPr lang="ru-RU" dirty="0" smtClean="0"/>
              <a:t>;  3</a:t>
            </a:r>
            <a:r>
              <a:rPr lang="ru-RU" dirty="0"/>
              <a:t>) эксперимент</a:t>
            </a:r>
            <a:r>
              <a:rPr lang="ru-RU" dirty="0" smtClean="0"/>
              <a:t>; 4</a:t>
            </a:r>
            <a:r>
              <a:rPr lang="ru-RU" dirty="0"/>
              <a:t>) инструментальное обследование</a:t>
            </a:r>
            <a:r>
              <a:rPr lang="ru-RU" dirty="0" smtClean="0"/>
              <a:t>; 5</a:t>
            </a:r>
            <a:r>
              <a:rPr lang="ru-RU" dirty="0"/>
              <a:t>) истребование документов</a:t>
            </a:r>
            <a:r>
              <a:rPr lang="ru-RU" dirty="0" smtClean="0"/>
              <a:t>;  6</a:t>
            </a:r>
            <a:r>
              <a:rPr lang="ru-RU" dirty="0"/>
              <a:t>) испытание</a:t>
            </a:r>
            <a:r>
              <a:rPr lang="ru-RU" dirty="0" smtClean="0"/>
              <a:t>; 	7</a:t>
            </a:r>
            <a:r>
              <a:rPr lang="ru-RU" dirty="0"/>
              <a:t>) экспертиза.</a:t>
            </a:r>
          </a:p>
          <a:p>
            <a:pPr marL="0" indent="0" algn="just">
              <a:buNone/>
            </a:pPr>
            <a:r>
              <a:rPr lang="ru-RU" dirty="0" smtClean="0"/>
              <a:t>          В </a:t>
            </a:r>
            <a:r>
              <a:rPr lang="ru-RU" dirty="0"/>
              <a:t>случае необходимости при проведении </a:t>
            </a:r>
            <a:r>
              <a:rPr lang="ru-RU" b="1" i="1" dirty="0" smtClean="0">
                <a:solidFill>
                  <a:srgbClr val="FF0000"/>
                </a:solidFill>
              </a:rPr>
              <a:t>МЗ</a:t>
            </a:r>
            <a:r>
              <a:rPr lang="ru-RU" dirty="0" smtClean="0"/>
              <a:t> применяются </a:t>
            </a:r>
            <a:r>
              <a:rPr lang="ru-RU" dirty="0"/>
              <a:t>фото- и киносъемка, видеозапись, иные установленные способы фиксации.</a:t>
            </a:r>
          </a:p>
          <a:p>
            <a:pPr marL="0" indent="0" algn="just">
              <a:buNone/>
            </a:pPr>
            <a:r>
              <a:rPr lang="ru-RU" dirty="0" smtClean="0"/>
              <a:t>          </a:t>
            </a:r>
            <a:r>
              <a:rPr lang="ru-RU" b="1" i="1" dirty="0" smtClean="0">
                <a:solidFill>
                  <a:srgbClr val="FF0000"/>
                </a:solidFill>
              </a:rPr>
              <a:t>МЗ </a:t>
            </a:r>
            <a:r>
              <a:rPr lang="ru-RU" dirty="0" smtClean="0"/>
              <a:t>проводится </a:t>
            </a:r>
            <a:r>
              <a:rPr lang="ru-RU" dirty="0"/>
              <a:t>без предварительного уведомления контролируемого лица.</a:t>
            </a:r>
          </a:p>
          <a:p>
            <a:pPr marL="0" indent="0" algn="just">
              <a:buNone/>
            </a:pPr>
            <a:r>
              <a:rPr lang="ru-RU" dirty="0" smtClean="0"/>
              <a:t>          Срок </a:t>
            </a:r>
            <a:r>
              <a:rPr lang="ru-RU" dirty="0"/>
              <a:t>проведения </a:t>
            </a:r>
            <a:r>
              <a:rPr lang="ru-RU" b="1" i="1" dirty="0" smtClean="0">
                <a:solidFill>
                  <a:srgbClr val="FF0000"/>
                </a:solidFill>
              </a:rPr>
              <a:t>МЗ</a:t>
            </a:r>
            <a:r>
              <a:rPr lang="ru-RU" dirty="0" smtClean="0"/>
              <a:t> определяется </a:t>
            </a:r>
            <a:r>
              <a:rPr lang="ru-RU" dirty="0"/>
              <a:t>временем, которое обычно используется для совершения таких сделок и проведения необходимых испытаний или экспертиз.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08125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/>
              <a:t>Статья 86.</a:t>
            </a:r>
            <a:r>
              <a:rPr lang="ru-RU" sz="2800" b="1" dirty="0"/>
              <a:t>	Выборочный </a:t>
            </a:r>
            <a:r>
              <a:rPr lang="ru-RU" sz="2800" b="1" dirty="0" smtClean="0"/>
              <a:t>контроль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</a:t>
            </a:r>
            <a:r>
              <a:rPr lang="ru-RU" sz="4900" dirty="0" smtClean="0"/>
              <a:t>Выборочный контроль (ВК) </a:t>
            </a:r>
            <a:r>
              <a:rPr lang="ru-RU" sz="4900" dirty="0"/>
              <a:t>- </a:t>
            </a:r>
            <a:r>
              <a:rPr lang="ru-RU" sz="4900" dirty="0" smtClean="0"/>
              <a:t>КНМ, </a:t>
            </a:r>
            <a:r>
              <a:rPr lang="ru-RU" sz="4900" dirty="0"/>
              <a:t>проводимое по месту хранения и (или) реализации гражданами, организациями продукции (товаров), представляющее собой изъятие образцов продукции (товаров) в целях подтверждения их соответствия обязательным требованиям по безопасности и (или) качеству. </a:t>
            </a:r>
          </a:p>
          <a:p>
            <a:pPr marL="0" indent="0" algn="just">
              <a:buNone/>
            </a:pPr>
            <a:r>
              <a:rPr lang="ru-RU" sz="4900" dirty="0" smtClean="0"/>
              <a:t>        </a:t>
            </a:r>
            <a:r>
              <a:rPr lang="ru-RU" sz="4900" dirty="0" smtClean="0"/>
              <a:t>Контролируемыми </a:t>
            </a:r>
            <a:r>
              <a:rPr lang="ru-RU" sz="4900" dirty="0"/>
              <a:t>лицами при </a:t>
            </a:r>
            <a:r>
              <a:rPr lang="ru-RU" sz="4900" dirty="0" smtClean="0"/>
              <a:t>(ВК) </a:t>
            </a:r>
            <a:r>
              <a:rPr lang="ru-RU" sz="4900" dirty="0"/>
              <a:t>являются граждане, организации, осуществляющие хранение и (или) реализацию продукции (товаров), производитель продукции (товаров), импортер, представитель иностранного производителя продукции (товаров), безопасность и (или) качество которой проверяется в ходе </a:t>
            </a:r>
            <a:r>
              <a:rPr lang="ru-RU" sz="4900" dirty="0" smtClean="0"/>
              <a:t>ВК и </a:t>
            </a:r>
            <a:r>
              <a:rPr lang="ru-RU" sz="4900" dirty="0"/>
              <a:t>которое на момент изъятия образцов продукции (товаров) может быть не определено. О проведении </a:t>
            </a:r>
            <a:r>
              <a:rPr lang="ru-RU" sz="4900" dirty="0" smtClean="0"/>
              <a:t>ВК </a:t>
            </a:r>
            <a:r>
              <a:rPr lang="ru-RU" sz="4900" dirty="0"/>
              <a:t>контролируемые лица не уведомляются.</a:t>
            </a:r>
          </a:p>
          <a:p>
            <a:pPr marL="0" indent="0" algn="just">
              <a:buNone/>
            </a:pPr>
            <a:r>
              <a:rPr lang="ru-RU" sz="4900" dirty="0" smtClean="0"/>
              <a:t>        </a:t>
            </a:r>
            <a:r>
              <a:rPr lang="ru-RU" sz="4900" dirty="0" smtClean="0"/>
              <a:t>ВК </a:t>
            </a:r>
            <a:r>
              <a:rPr lang="ru-RU" sz="4900" dirty="0" smtClean="0"/>
              <a:t>может </a:t>
            </a:r>
            <a:r>
              <a:rPr lang="ru-RU" sz="4900" dirty="0"/>
              <a:t>проводиться с участием экспертов, специалистов, привлекаемых к проведению контрольно-надзорного мероприятия на основании приказа (распоряжения) контрольно-надзорного органа. </a:t>
            </a:r>
            <a:r>
              <a:rPr lang="ru-RU" sz="4900" dirty="0" smtClean="0"/>
              <a:t>ВК может </a:t>
            </a:r>
            <a:r>
              <a:rPr lang="ru-RU" sz="4900" dirty="0"/>
              <a:t>проводиться по заданию центрального аппарата контрольно-надзорного органа. </a:t>
            </a:r>
          </a:p>
          <a:p>
            <a:pPr marL="0" indent="0" algn="just">
              <a:buNone/>
            </a:pPr>
            <a:r>
              <a:rPr lang="ru-RU" sz="4900" dirty="0" smtClean="0"/>
              <a:t>        </a:t>
            </a:r>
            <a:r>
              <a:rPr lang="ru-RU" sz="4900" dirty="0" smtClean="0"/>
              <a:t>Срок </a:t>
            </a:r>
            <a:r>
              <a:rPr lang="ru-RU" sz="4900" dirty="0"/>
              <a:t>проведения </a:t>
            </a:r>
            <a:r>
              <a:rPr lang="ru-RU" sz="4900" dirty="0" smtClean="0"/>
              <a:t>ВК определяется </a:t>
            </a:r>
            <a:r>
              <a:rPr lang="ru-RU" sz="4900" dirty="0"/>
              <a:t>временем, которое обычно используется для отбора проб (образцов) соответствующей продукции (товаров) и проведения необходимых экспертиз.</a:t>
            </a:r>
          </a:p>
          <a:p>
            <a:pPr marL="0" indent="0" algn="just">
              <a:buNone/>
            </a:pPr>
            <a:r>
              <a:rPr lang="ru-RU" sz="4900" dirty="0" smtClean="0"/>
              <a:t>        </a:t>
            </a:r>
            <a:r>
              <a:rPr lang="ru-RU" sz="4900" dirty="0" smtClean="0"/>
              <a:t>В </a:t>
            </a:r>
            <a:r>
              <a:rPr lang="ru-RU" sz="4900" dirty="0"/>
              <a:t>ходе </a:t>
            </a:r>
            <a:r>
              <a:rPr lang="ru-RU" sz="4900" dirty="0" smtClean="0"/>
              <a:t>ВК могут </a:t>
            </a:r>
            <a:r>
              <a:rPr lang="ru-RU" sz="4900" dirty="0"/>
              <a:t>совершаться следующие контрольно-надзорные действия:</a:t>
            </a:r>
          </a:p>
          <a:p>
            <a:pPr marL="0" indent="0" algn="just">
              <a:buNone/>
            </a:pPr>
            <a:r>
              <a:rPr lang="ru-RU" sz="4900" dirty="0"/>
              <a:t>1) осмотр</a:t>
            </a:r>
            <a:r>
              <a:rPr lang="ru-RU" sz="4900" dirty="0" smtClean="0"/>
              <a:t>; 2</a:t>
            </a:r>
            <a:r>
              <a:rPr lang="ru-RU" sz="4900" dirty="0"/>
              <a:t>) получение письменных объяснений</a:t>
            </a:r>
            <a:r>
              <a:rPr lang="ru-RU" sz="4900" dirty="0" smtClean="0"/>
              <a:t>; 3</a:t>
            </a:r>
            <a:r>
              <a:rPr lang="ru-RU" sz="4900" dirty="0"/>
              <a:t>) истребование документов</a:t>
            </a:r>
            <a:r>
              <a:rPr lang="ru-RU" sz="4900" dirty="0" smtClean="0"/>
              <a:t>; 4</a:t>
            </a:r>
            <a:r>
              <a:rPr lang="ru-RU" sz="4900" dirty="0"/>
              <a:t>) отбор проб (образцов</a:t>
            </a:r>
            <a:r>
              <a:rPr lang="ru-RU" sz="4900" dirty="0" smtClean="0"/>
              <a:t>); 5</a:t>
            </a:r>
            <a:r>
              <a:rPr lang="ru-RU" sz="4900" dirty="0"/>
              <a:t>) инструментальное обследование</a:t>
            </a:r>
            <a:r>
              <a:rPr lang="ru-RU" sz="4900" dirty="0" smtClean="0"/>
              <a:t>; 6</a:t>
            </a:r>
            <a:r>
              <a:rPr lang="ru-RU" sz="4900" dirty="0"/>
              <a:t>) испытание</a:t>
            </a:r>
            <a:r>
              <a:rPr lang="ru-RU" sz="4900" dirty="0" smtClean="0"/>
              <a:t>; 7</a:t>
            </a:r>
            <a:r>
              <a:rPr lang="ru-RU" sz="4900" dirty="0"/>
              <a:t>) экспертиза.</a:t>
            </a:r>
          </a:p>
          <a:p>
            <a:pPr marL="0" indent="0" algn="just">
              <a:buNone/>
            </a:pPr>
            <a:r>
              <a:rPr lang="ru-RU" sz="4900" dirty="0" smtClean="0"/>
              <a:t>        </a:t>
            </a:r>
            <a:r>
              <a:rPr lang="ru-RU" sz="4900" dirty="0" smtClean="0"/>
              <a:t>Изъятие </a:t>
            </a:r>
            <a:r>
              <a:rPr lang="ru-RU" sz="4900" dirty="0"/>
              <a:t>в ходе проведения </a:t>
            </a:r>
            <a:r>
              <a:rPr lang="ru-RU" sz="4900" dirty="0" smtClean="0"/>
              <a:t>ВК проб </a:t>
            </a:r>
            <a:r>
              <a:rPr lang="ru-RU" sz="4900" dirty="0"/>
              <a:t>(образцов) продукции (товаров) может осуществляться исключительно при отсутствии возможности оценки соблюдения обязательных требований иными способами без изъятия проб (образцов) продукции (товара).</a:t>
            </a:r>
          </a:p>
          <a:p>
            <a:pPr marL="0" indent="0">
              <a:buNone/>
            </a:pP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6532593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/>
              <a:t>Статья 87.	Инспекционный  визит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Инспекционный </a:t>
            </a:r>
            <a:r>
              <a:rPr lang="ru-RU" dirty="0"/>
              <a:t>визит </a:t>
            </a:r>
            <a:r>
              <a:rPr lang="ru-RU" dirty="0" smtClean="0"/>
              <a:t>– КНМ, </a:t>
            </a:r>
            <a:r>
              <a:rPr lang="ru-RU" dirty="0"/>
              <a:t>проводимое посредством взаимодействия с конкретным контролируемым лицом и (или) владельцем (пользователем) производственного объекта в целях предотвращения риска причинения вреда (ущерба).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Инспекционный </a:t>
            </a:r>
            <a:r>
              <a:rPr lang="ru-RU" dirty="0"/>
              <a:t>визит проводится по месту нахождения (осуществления деятельности) контролируемого лица (его филиалов, представительств, обособленных структурных подразделений) либо по месту нахождения объекта контроля.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В </a:t>
            </a:r>
            <a:r>
              <a:rPr lang="ru-RU" dirty="0"/>
              <a:t>ходе инспекционного визита могут совершаться следующие контрольно-надзорные действия:</a:t>
            </a:r>
          </a:p>
          <a:p>
            <a:pPr marL="0" indent="0" algn="just">
              <a:buNone/>
            </a:pPr>
            <a:r>
              <a:rPr lang="ru-RU" dirty="0" smtClean="0"/>
              <a:t>          1</a:t>
            </a:r>
            <a:r>
              <a:rPr lang="ru-RU" dirty="0"/>
              <a:t>) осмотр</a:t>
            </a:r>
            <a:r>
              <a:rPr lang="ru-RU" dirty="0" smtClean="0"/>
              <a:t>; 2</a:t>
            </a:r>
            <a:r>
              <a:rPr lang="ru-RU" dirty="0"/>
              <a:t>) опрос</a:t>
            </a:r>
            <a:r>
              <a:rPr lang="ru-RU" dirty="0" smtClean="0"/>
              <a:t>; 3</a:t>
            </a:r>
            <a:r>
              <a:rPr lang="ru-RU" dirty="0"/>
              <a:t>) получение письменных объяснений</a:t>
            </a:r>
            <a:r>
              <a:rPr lang="ru-RU" dirty="0" smtClean="0"/>
              <a:t>; 4</a:t>
            </a:r>
            <a:r>
              <a:rPr lang="ru-RU" dirty="0"/>
              <a:t>) инструментальное обследование.</a:t>
            </a:r>
          </a:p>
          <a:p>
            <a:pPr marL="0" indent="0" algn="just">
              <a:buNone/>
            </a:pPr>
            <a:r>
              <a:rPr lang="ru-RU" dirty="0" smtClean="0"/>
              <a:t>          Инспекционный </a:t>
            </a:r>
            <a:r>
              <a:rPr lang="ru-RU" dirty="0"/>
              <a:t>визит проводится без предварительного уведомления контролируемого лица и собственника производственного объекта.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Срок </a:t>
            </a:r>
            <a:r>
              <a:rPr lang="ru-RU" dirty="0"/>
              <a:t>проведения инспекционного визита в одном месте осуществления деятельности либо на одном производственном объекте (территории) не может превышать один рабочий день. 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Контролируемые </a:t>
            </a:r>
            <a:r>
              <a:rPr lang="ru-RU" dirty="0"/>
              <a:t>лица (их работники, представители) обязаны обеспечить беспрепятственный доступ инспектора в здания, сооружения, помещения, а в случаях, установленных законодательством, указанный доступ обеспечивается при наличии специального разрешения.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5245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/>
              <a:t>Статья 88.</a:t>
            </a:r>
            <a:r>
              <a:rPr lang="ru-RU" sz="2800" b="1" dirty="0"/>
              <a:t>	</a:t>
            </a:r>
            <a:r>
              <a:rPr lang="ru-RU" sz="2800" b="1" dirty="0" smtClean="0"/>
              <a:t>Рейд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Рейд – </a:t>
            </a:r>
            <a:r>
              <a:rPr lang="ru-RU" dirty="0" smtClean="0"/>
              <a:t>КНМ, </a:t>
            </a:r>
            <a:r>
              <a:rPr lang="ru-RU" dirty="0"/>
              <a:t>проводимое в целях оценки соблюдения обязательных требований по использованию (эксплуатации) объектов контроля, которыми владеют несколько лиц, осуществления деятельности или совершения действий контролируемых лиц на определенной территории.</a:t>
            </a:r>
          </a:p>
          <a:p>
            <a:pPr marL="0" indent="0" algn="just">
              <a:buNone/>
            </a:pPr>
            <a:r>
              <a:rPr lang="ru-RU" dirty="0" smtClean="0"/>
              <a:t>          Рейд </a:t>
            </a:r>
            <a:r>
              <a:rPr lang="ru-RU" dirty="0"/>
              <a:t>проводится в отношении всех контролируемых лиц, осуществляющих владение, либо пользование, либо управление соответствующим объектом контроля, либо неограниченного круга контролируемых лиц, осуществляющих деятельность или совершающих действия на соответствующей территории.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Рейд </a:t>
            </a:r>
            <a:r>
              <a:rPr lang="ru-RU" dirty="0"/>
              <a:t>может проводиться с участием экспертов, специалистов, привлекаемых к проведению </a:t>
            </a:r>
            <a:r>
              <a:rPr lang="ru-RU" dirty="0" smtClean="0"/>
              <a:t>КНМ. 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Рейд </a:t>
            </a:r>
            <a:r>
              <a:rPr lang="ru-RU" dirty="0"/>
              <a:t>может проводиться в форме совместного (межведомственного) </a:t>
            </a:r>
            <a:r>
              <a:rPr lang="ru-RU" dirty="0" smtClean="0"/>
              <a:t>КНМ.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Рейд </a:t>
            </a:r>
            <a:r>
              <a:rPr lang="ru-RU" dirty="0"/>
              <a:t>проводится в соответствии с приказом (распоряжением) </a:t>
            </a:r>
            <a:r>
              <a:rPr lang="ru-RU" dirty="0" smtClean="0"/>
              <a:t>КНМ.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В </a:t>
            </a:r>
            <a:r>
              <a:rPr lang="ru-RU" dirty="0"/>
              <a:t>ходе рейда могут совершаться следующие </a:t>
            </a:r>
            <a:r>
              <a:rPr lang="ru-RU" dirty="0" smtClean="0"/>
              <a:t>КНД: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         1</a:t>
            </a:r>
            <a:r>
              <a:rPr lang="ru-RU" dirty="0"/>
              <a:t>) осмотр</a:t>
            </a:r>
            <a:r>
              <a:rPr lang="ru-RU" dirty="0" smtClean="0"/>
              <a:t>; 2</a:t>
            </a:r>
            <a:r>
              <a:rPr lang="ru-RU" dirty="0"/>
              <a:t>) досмотр</a:t>
            </a:r>
            <a:r>
              <a:rPr lang="ru-RU" dirty="0" smtClean="0"/>
              <a:t>; 3</a:t>
            </a:r>
            <a:r>
              <a:rPr lang="ru-RU" dirty="0"/>
              <a:t>) инструментальное обследование</a:t>
            </a:r>
            <a:r>
              <a:rPr lang="ru-RU" dirty="0" smtClean="0"/>
              <a:t>; 4</a:t>
            </a:r>
            <a:r>
              <a:rPr lang="ru-RU" dirty="0"/>
              <a:t>) отбор проб (образцов</a:t>
            </a:r>
            <a:r>
              <a:rPr lang="ru-RU" dirty="0" smtClean="0"/>
              <a:t>); 5</a:t>
            </a:r>
            <a:r>
              <a:rPr lang="ru-RU" dirty="0"/>
              <a:t>) экспертиза; </a:t>
            </a:r>
            <a:r>
              <a:rPr lang="ru-RU" dirty="0" smtClean="0"/>
              <a:t>6</a:t>
            </a:r>
            <a:r>
              <a:rPr lang="ru-RU" dirty="0"/>
              <a:t>) опрос</a:t>
            </a:r>
            <a:r>
              <a:rPr lang="ru-RU" dirty="0" smtClean="0"/>
              <a:t>; 7</a:t>
            </a:r>
            <a:r>
              <a:rPr lang="ru-RU" dirty="0"/>
              <a:t>) получение письменных объяснений</a:t>
            </a:r>
            <a:r>
              <a:rPr lang="ru-RU" dirty="0" smtClean="0"/>
              <a:t>; 8</a:t>
            </a:r>
            <a:r>
              <a:rPr lang="ru-RU" dirty="0"/>
              <a:t>) истребование документов</a:t>
            </a:r>
            <a:r>
              <a:rPr lang="ru-RU" dirty="0" smtClean="0"/>
              <a:t>; 9</a:t>
            </a:r>
            <a:r>
              <a:rPr lang="ru-RU" dirty="0"/>
              <a:t>) испытание</a:t>
            </a:r>
            <a:r>
              <a:rPr lang="ru-RU" dirty="0" smtClean="0"/>
              <a:t>; 10</a:t>
            </a:r>
            <a:r>
              <a:rPr lang="ru-RU" dirty="0"/>
              <a:t>) эксперимент.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0151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 smtClean="0"/>
              <a:t>         </a:t>
            </a:r>
            <a:r>
              <a:rPr lang="ru-RU" sz="1400" b="1" dirty="0" smtClean="0"/>
              <a:t>ст. 89.  </a:t>
            </a:r>
            <a:r>
              <a:rPr lang="ru-RU" sz="1400" b="1" dirty="0" smtClean="0"/>
              <a:t>Документарная </a:t>
            </a:r>
            <a:r>
              <a:rPr lang="ru-RU" sz="1400" b="1" dirty="0"/>
              <a:t>проверка</a:t>
            </a:r>
            <a:r>
              <a:rPr lang="ru-RU" sz="1400" dirty="0"/>
              <a:t> </a:t>
            </a:r>
            <a:r>
              <a:rPr lang="ru-RU" sz="1400" dirty="0" smtClean="0"/>
              <a:t>(ДП) – КНМ, </a:t>
            </a:r>
            <a:r>
              <a:rPr lang="ru-RU" sz="1400" b="1" dirty="0">
                <a:solidFill>
                  <a:srgbClr val="FF0000"/>
                </a:solidFill>
              </a:rPr>
              <a:t>проводимое по месту нахождения контрольно-надзорного органа, </a:t>
            </a:r>
            <a:r>
              <a:rPr lang="ru-RU" sz="1400" dirty="0"/>
              <a:t>предметом которого являются исключительно сведения, содержащиеся в документах контролируемых лиц, устанавливающих их организационно-правовую форму, права и обязанности, документы, используемые при осуществлении их деятельности и связанные с исполнением ими обязательных требований, исполнением решений контрольно-надзорного </a:t>
            </a:r>
            <a:r>
              <a:rPr lang="ru-RU" sz="1400" dirty="0" smtClean="0"/>
              <a:t>органа.</a:t>
            </a:r>
          </a:p>
          <a:p>
            <a:pPr marL="0" indent="0">
              <a:buNone/>
            </a:pPr>
            <a:r>
              <a:rPr lang="ru-RU" sz="1400" dirty="0" smtClean="0"/>
              <a:t>          В </a:t>
            </a:r>
            <a:r>
              <a:rPr lang="ru-RU" sz="1400" dirty="0"/>
              <a:t>первую очередь рассматриваются документы контролируемых лиц, имеющиеся в распоряжении контрольно-надзорного органа, результаты предыдущих </a:t>
            </a:r>
            <a:r>
              <a:rPr lang="ru-RU" sz="1400" dirty="0" smtClean="0"/>
              <a:t>КНП, </a:t>
            </a:r>
            <a:r>
              <a:rPr lang="ru-RU" sz="1400" dirty="0"/>
              <a:t>материалы рассмотрения дел об административных правонарушениях и иные документы о результатах осуществленных в отношении этих контролируемых лиц государственного контроля (надзора), муниципального </a:t>
            </a:r>
            <a:r>
              <a:rPr lang="ru-RU" sz="1400" dirty="0" smtClean="0"/>
              <a:t>контроля.</a:t>
            </a:r>
          </a:p>
          <a:p>
            <a:pPr marL="0" indent="0">
              <a:buNone/>
            </a:pPr>
            <a:r>
              <a:rPr lang="ru-RU" sz="1400" dirty="0"/>
              <a:t> </a:t>
            </a:r>
            <a:r>
              <a:rPr lang="ru-RU" sz="1400" dirty="0" smtClean="0"/>
              <a:t>         В </a:t>
            </a:r>
            <a:r>
              <a:rPr lang="ru-RU" sz="1400" dirty="0"/>
              <a:t>ходе </a:t>
            </a:r>
            <a:r>
              <a:rPr lang="ru-RU" sz="1400" dirty="0" smtClean="0"/>
              <a:t>ДП могут </a:t>
            </a:r>
            <a:r>
              <a:rPr lang="ru-RU" sz="1400" dirty="0"/>
              <a:t>совершаться следующие контрольно-надзорные действия:</a:t>
            </a:r>
          </a:p>
          <a:p>
            <a:pPr marL="0" indent="0">
              <a:buNone/>
            </a:pPr>
            <a:r>
              <a:rPr lang="ru-RU" sz="1400" dirty="0" smtClean="0"/>
              <a:t>          1</a:t>
            </a:r>
            <a:r>
              <a:rPr lang="ru-RU" sz="1400" dirty="0"/>
              <a:t>) осмотр</a:t>
            </a:r>
            <a:r>
              <a:rPr lang="ru-RU" sz="1400" dirty="0" smtClean="0"/>
              <a:t>; 2</a:t>
            </a:r>
            <a:r>
              <a:rPr lang="ru-RU" sz="1400" dirty="0"/>
              <a:t>) получение письменных объяснений</a:t>
            </a:r>
            <a:r>
              <a:rPr lang="ru-RU" sz="1400" dirty="0" smtClean="0"/>
              <a:t>; 3</a:t>
            </a:r>
            <a:r>
              <a:rPr lang="ru-RU" sz="1400" dirty="0"/>
              <a:t>) истребование документов</a:t>
            </a:r>
            <a:r>
              <a:rPr lang="ru-RU" sz="1400" dirty="0" smtClean="0"/>
              <a:t>; 4</a:t>
            </a:r>
            <a:r>
              <a:rPr lang="ru-RU" sz="1400" dirty="0"/>
              <a:t>) экспертиза.</a:t>
            </a:r>
          </a:p>
          <a:p>
            <a:pPr marL="0" indent="0">
              <a:buNone/>
            </a:pPr>
            <a:r>
              <a:rPr lang="ru-RU" sz="1400" dirty="0" smtClean="0"/>
              <a:t>          Если </a:t>
            </a:r>
            <a:r>
              <a:rPr lang="ru-RU" sz="1400" dirty="0"/>
              <a:t>достоверность </a:t>
            </a:r>
            <a:r>
              <a:rPr lang="ru-RU" sz="1400" dirty="0" smtClean="0"/>
              <a:t>сведений в документах вызывает </a:t>
            </a:r>
            <a:r>
              <a:rPr lang="ru-RU" sz="1400" dirty="0"/>
              <a:t>обоснованные сомнения либо </a:t>
            </a:r>
            <a:r>
              <a:rPr lang="ru-RU" sz="1400" dirty="0" smtClean="0"/>
              <a:t>не </a:t>
            </a:r>
            <a:r>
              <a:rPr lang="ru-RU" sz="1400" dirty="0"/>
              <a:t>позволяют оценить исполнение контролируемым лицом обязательных требований, контрольно-надзорный орган направляет </a:t>
            </a:r>
            <a:r>
              <a:rPr lang="ru-RU" sz="1400" dirty="0" smtClean="0"/>
              <a:t>требование </a:t>
            </a:r>
            <a:r>
              <a:rPr lang="ru-RU" sz="1400" dirty="0"/>
              <a:t>представить иные необходимые для рассмотрения в ходе проведения </a:t>
            </a:r>
            <a:r>
              <a:rPr lang="ru-RU" sz="1400" dirty="0" smtClean="0"/>
              <a:t>ДП документы</a:t>
            </a:r>
            <a:r>
              <a:rPr lang="ru-RU" sz="1400" dirty="0"/>
              <a:t>.</a:t>
            </a:r>
          </a:p>
          <a:p>
            <a:pPr marL="0" indent="0">
              <a:buNone/>
            </a:pPr>
            <a:r>
              <a:rPr lang="ru-RU" sz="1400" dirty="0" smtClean="0"/>
              <a:t>          В </a:t>
            </a:r>
            <a:r>
              <a:rPr lang="ru-RU" sz="1400" dirty="0"/>
              <a:t>течение десяти рабочих дней со дня получения требования контролируемое лицо обязано направить в контрольно-надзорный орган указанные в требовании документы.</a:t>
            </a:r>
          </a:p>
          <a:p>
            <a:pPr marL="0" indent="0">
              <a:buNone/>
            </a:pPr>
            <a:r>
              <a:rPr lang="ru-RU" sz="1400" dirty="0" smtClean="0"/>
              <a:t>          При </a:t>
            </a:r>
            <a:r>
              <a:rPr lang="ru-RU" sz="1400" dirty="0"/>
              <a:t>проведении </a:t>
            </a:r>
            <a:r>
              <a:rPr lang="ru-RU" sz="1400" dirty="0" smtClean="0"/>
              <a:t>ДП контрольно-надзорный </a:t>
            </a:r>
            <a:r>
              <a:rPr lang="ru-RU" sz="1400" dirty="0"/>
              <a:t>орган не вправе требовать у контролируемого лица сведения и документы, не относящиеся к предмету </a:t>
            </a:r>
            <a:r>
              <a:rPr lang="ru-RU" sz="1400" dirty="0" smtClean="0"/>
              <a:t>ДП, </a:t>
            </a:r>
            <a:r>
              <a:rPr lang="ru-RU" sz="1400" dirty="0"/>
              <a:t>а также сведения и документы, которые могут быть получены этим органом от иных органов.</a:t>
            </a:r>
          </a:p>
          <a:p>
            <a:pPr marL="0" indent="0">
              <a:buNone/>
            </a:pPr>
            <a:r>
              <a:rPr lang="ru-RU" sz="1400" dirty="0" smtClean="0"/>
              <a:t>           Срок </a:t>
            </a:r>
            <a:r>
              <a:rPr lang="ru-RU" sz="1400" dirty="0"/>
              <a:t>проведения </a:t>
            </a:r>
            <a:r>
              <a:rPr lang="ru-RU" sz="1400" dirty="0" smtClean="0"/>
              <a:t>ДП не </a:t>
            </a:r>
            <a:r>
              <a:rPr lang="ru-RU" sz="1400" dirty="0"/>
              <a:t>может превышать десять рабочих дней</a:t>
            </a:r>
            <a:r>
              <a:rPr lang="ru-RU" sz="1400" dirty="0" smtClean="0"/>
              <a:t>.( не включаются периоды времени с </a:t>
            </a:r>
            <a:r>
              <a:rPr lang="ru-RU" sz="1400" dirty="0"/>
              <a:t>момента направления </a:t>
            </a:r>
            <a:r>
              <a:rPr lang="ru-RU" sz="1400" dirty="0" smtClean="0"/>
              <a:t>требования </a:t>
            </a:r>
            <a:r>
              <a:rPr lang="ru-RU" sz="1400" dirty="0"/>
              <a:t>представить </a:t>
            </a:r>
            <a:r>
              <a:rPr lang="ru-RU" sz="1400" dirty="0" smtClean="0"/>
              <a:t>документы </a:t>
            </a:r>
            <a:r>
              <a:rPr lang="ru-RU" sz="1400" dirty="0"/>
              <a:t>до момента представления </a:t>
            </a:r>
            <a:r>
              <a:rPr lang="ru-RU" sz="1400" dirty="0" smtClean="0"/>
              <a:t>документов, а также с </a:t>
            </a:r>
            <a:r>
              <a:rPr lang="ru-RU" sz="1400" dirty="0"/>
              <a:t>момента направления контролируемому лицу информации </a:t>
            </a:r>
            <a:r>
              <a:rPr lang="ru-RU" sz="1400" dirty="0" smtClean="0"/>
              <a:t>о </a:t>
            </a:r>
            <a:r>
              <a:rPr lang="ru-RU" sz="1400" dirty="0"/>
              <a:t>выявлении ошибок и (или) </a:t>
            </a:r>
            <a:r>
              <a:rPr lang="ru-RU" sz="1400" dirty="0" smtClean="0"/>
              <a:t>противоречий/ несоответствии сведений и </a:t>
            </a:r>
            <a:r>
              <a:rPr lang="ru-RU" sz="1400" dirty="0"/>
              <a:t>требования представить необходимые пояснения </a:t>
            </a:r>
            <a:r>
              <a:rPr lang="ru-RU" sz="1400" dirty="0" smtClean="0"/>
              <a:t>до </a:t>
            </a:r>
            <a:r>
              <a:rPr lang="ru-RU" sz="1400" dirty="0"/>
              <a:t>момента представления указанных пояснений в контрольно-надзорный орган</a:t>
            </a:r>
            <a:r>
              <a:rPr lang="ru-RU" sz="1400" dirty="0" smtClean="0"/>
              <a:t>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37939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4624"/>
            <a:ext cx="8229600" cy="681337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5600" dirty="0" smtClean="0"/>
              <a:t>     ст.90.  Выездная </a:t>
            </a:r>
            <a:r>
              <a:rPr lang="ru-RU" sz="5600" dirty="0"/>
              <a:t>проверка </a:t>
            </a:r>
            <a:r>
              <a:rPr lang="ru-RU" sz="5600" dirty="0" smtClean="0"/>
              <a:t>(ВП)  - </a:t>
            </a:r>
            <a:r>
              <a:rPr lang="ru-RU" sz="5600" dirty="0"/>
              <a:t>комплексное </a:t>
            </a:r>
            <a:r>
              <a:rPr lang="ru-RU" sz="5600" dirty="0" smtClean="0"/>
              <a:t>КНМ, </a:t>
            </a:r>
            <a:r>
              <a:rPr lang="ru-RU" sz="5600" dirty="0"/>
              <a:t>проводимое посредством взаимодействия с конкретным контролируемым лицом и (или) владельцем (пользователем) производственного объекта в целях оценки соблюдения им обязательных требований, подлежащих охране данным видом контроля, а также оценки выполнения решений контрольно-надзорного органа. </a:t>
            </a:r>
          </a:p>
          <a:p>
            <a:pPr marL="0" indent="0">
              <a:buNone/>
            </a:pPr>
            <a:r>
              <a:rPr lang="ru-RU" sz="5600" dirty="0" smtClean="0"/>
              <a:t>     ВП </a:t>
            </a:r>
            <a:r>
              <a:rPr lang="ru-RU" sz="5600" dirty="0" smtClean="0"/>
              <a:t>проводится </a:t>
            </a:r>
            <a:r>
              <a:rPr lang="ru-RU" sz="5600" dirty="0"/>
              <a:t>по месту нахождения контролируемого лица (месту осуществления деятельности контролируемым лицом, месту нахождения принадлежащих ему и (или) используемых им производственных объектов).</a:t>
            </a:r>
          </a:p>
          <a:p>
            <a:pPr marL="0" indent="0">
              <a:buNone/>
            </a:pPr>
            <a:r>
              <a:rPr lang="ru-RU" sz="5600" dirty="0" smtClean="0"/>
              <a:t>     ВП </a:t>
            </a:r>
            <a:r>
              <a:rPr lang="ru-RU" sz="5600" dirty="0" smtClean="0"/>
              <a:t>проводится </a:t>
            </a:r>
            <a:r>
              <a:rPr lang="ru-RU" sz="5600" dirty="0"/>
              <a:t>в случаях, если не представляется возможным: </a:t>
            </a:r>
          </a:p>
          <a:p>
            <a:pPr marL="0" indent="0">
              <a:buNone/>
            </a:pPr>
            <a:r>
              <a:rPr lang="ru-RU" sz="5600" dirty="0" smtClean="0"/>
              <a:t>     </a:t>
            </a:r>
            <a:r>
              <a:rPr lang="ru-RU" sz="5600" dirty="0" smtClean="0"/>
              <a:t>1)</a:t>
            </a:r>
            <a:r>
              <a:rPr lang="ru-RU" sz="5600" dirty="0"/>
              <a:t> удостовериться в полноте и достоверности сведений, которые содержатся в находящихся в распоряжении контрольно-надзорного органа или в запрашиваемых документах и объяснениях контролируемого лица;</a:t>
            </a:r>
          </a:p>
          <a:p>
            <a:pPr marL="0" indent="0">
              <a:buNone/>
            </a:pPr>
            <a:r>
              <a:rPr lang="ru-RU" sz="5600" dirty="0" smtClean="0"/>
              <a:t>     </a:t>
            </a:r>
            <a:r>
              <a:rPr lang="ru-RU" sz="5600" dirty="0" smtClean="0"/>
              <a:t>2</a:t>
            </a:r>
            <a:r>
              <a:rPr lang="ru-RU" sz="5600" dirty="0"/>
              <a:t>) оценить соответствие деятельности, действий (бездействия) контролируемого лица и (или) используемых им объектов контроля обязательным требованиям без выезда на место и совершения необходимых контрольно-надзорных действий, предусмотренных в рамках иного вида контрольно-надзорных мероприятий.</a:t>
            </a:r>
          </a:p>
          <a:p>
            <a:pPr marL="0" indent="0">
              <a:buNone/>
            </a:pPr>
            <a:r>
              <a:rPr lang="ru-RU" sz="5600" dirty="0" smtClean="0">
                <a:solidFill>
                  <a:srgbClr val="FF0000"/>
                </a:solidFill>
              </a:rPr>
              <a:t>     </a:t>
            </a:r>
            <a:r>
              <a:rPr lang="ru-RU" sz="5600" dirty="0" smtClean="0">
                <a:solidFill>
                  <a:srgbClr val="FF0000"/>
                </a:solidFill>
              </a:rPr>
              <a:t>4</a:t>
            </a:r>
            <a:r>
              <a:rPr lang="ru-RU" sz="5600" dirty="0">
                <a:solidFill>
                  <a:srgbClr val="FF0000"/>
                </a:solidFill>
              </a:rPr>
              <a:t>. </a:t>
            </a:r>
            <a:r>
              <a:rPr lang="ru-RU" sz="5600" dirty="0" smtClean="0">
                <a:solidFill>
                  <a:srgbClr val="FF0000"/>
                </a:solidFill>
              </a:rPr>
              <a:t>Внеплановая ВП может </a:t>
            </a:r>
            <a:r>
              <a:rPr lang="ru-RU" sz="5600" dirty="0">
                <a:solidFill>
                  <a:srgbClr val="FF0000"/>
                </a:solidFill>
              </a:rPr>
              <a:t>проводиться только по согласованию с органами прокуратуры, за исключением случаев ее проведения в соответствии с пунктами 3 и 4 части 1 статьи 75 настоящего Федерального закона.</a:t>
            </a:r>
          </a:p>
          <a:p>
            <a:pPr marL="0" indent="0">
              <a:buNone/>
            </a:pPr>
            <a:r>
              <a:rPr lang="ru-RU" sz="5600" dirty="0" smtClean="0"/>
              <a:t>     </a:t>
            </a:r>
            <a:r>
              <a:rPr lang="ru-RU" sz="5600" dirty="0" smtClean="0"/>
              <a:t>5</a:t>
            </a:r>
            <a:r>
              <a:rPr lang="ru-RU" sz="5600" dirty="0"/>
              <a:t>. О проведении </a:t>
            </a:r>
            <a:r>
              <a:rPr lang="ru-RU" sz="5600" dirty="0" smtClean="0"/>
              <a:t>ВП контролируемое </a:t>
            </a:r>
            <a:r>
              <a:rPr lang="ru-RU" sz="5600" dirty="0"/>
              <a:t>лицо уведомляется направлением копии приказа (распоряжения) о проведении проверки не позднее чем за 24 часа до ее начала в порядке, предусмотренном статьей 25 </a:t>
            </a:r>
            <a:r>
              <a:rPr lang="ru-RU" sz="5600" dirty="0" smtClean="0"/>
              <a:t>настоящего ФЗ. </a:t>
            </a:r>
            <a:endParaRPr lang="ru-RU" sz="5600" dirty="0"/>
          </a:p>
          <a:p>
            <a:pPr marL="0" indent="0">
              <a:buNone/>
            </a:pPr>
            <a:r>
              <a:rPr lang="ru-RU" sz="5600" dirty="0" smtClean="0"/>
              <a:t>     </a:t>
            </a:r>
            <a:r>
              <a:rPr lang="ru-RU" sz="5600" dirty="0" smtClean="0"/>
              <a:t>6</a:t>
            </a:r>
            <a:r>
              <a:rPr lang="ru-RU" sz="5600" dirty="0"/>
              <a:t>. Срок проведения </a:t>
            </a:r>
            <a:r>
              <a:rPr lang="ru-RU" sz="5600" dirty="0" smtClean="0"/>
              <a:t>ВП не </a:t>
            </a:r>
            <a:r>
              <a:rPr lang="ru-RU" sz="5600" dirty="0"/>
              <a:t>может превышать десять рабочих дней.</a:t>
            </a:r>
          </a:p>
          <a:p>
            <a:pPr marL="0" indent="0">
              <a:buNone/>
            </a:pPr>
            <a:r>
              <a:rPr lang="ru-RU" sz="5600" dirty="0" smtClean="0"/>
              <a:t>     </a:t>
            </a:r>
            <a:r>
              <a:rPr lang="ru-RU" sz="5600" dirty="0" smtClean="0"/>
              <a:t>В </a:t>
            </a:r>
            <a:r>
              <a:rPr lang="ru-RU" sz="5600" dirty="0"/>
              <a:t>отношении одного субъекта малого предпринимательства общий срок взаимодействия в ходе осуществления </a:t>
            </a:r>
            <a:r>
              <a:rPr lang="ru-RU" sz="5600" dirty="0" smtClean="0"/>
              <a:t>ВП не </a:t>
            </a:r>
            <a:r>
              <a:rPr lang="ru-RU" sz="5600" dirty="0"/>
              <a:t>может превышать 50 часов для малого предприятия и 15 часов для </a:t>
            </a:r>
            <a:r>
              <a:rPr lang="ru-RU" sz="5600" dirty="0" err="1"/>
              <a:t>микропредприятия</a:t>
            </a:r>
            <a:r>
              <a:rPr lang="ru-RU" sz="5600" dirty="0"/>
              <a:t>.</a:t>
            </a:r>
          </a:p>
          <a:p>
            <a:pPr marL="0" indent="0">
              <a:buNone/>
            </a:pPr>
            <a:r>
              <a:rPr lang="ru-RU" sz="5600" dirty="0" smtClean="0"/>
              <a:t>     </a:t>
            </a:r>
            <a:r>
              <a:rPr lang="ru-RU" sz="5600" dirty="0" smtClean="0"/>
              <a:t>Срок </a:t>
            </a:r>
            <a:r>
              <a:rPr lang="ru-RU" sz="5600" dirty="0"/>
              <a:t>проведения </a:t>
            </a:r>
            <a:r>
              <a:rPr lang="ru-RU" sz="5600" dirty="0" smtClean="0"/>
              <a:t>ВП в </a:t>
            </a:r>
            <a:r>
              <a:rPr lang="ru-RU" sz="5600" dirty="0"/>
              <a:t>отношении организации, осуществляющей свою деятельность на территориях нескольких субъектов Российской Федерации, устанавливается отдельно по каждому филиалу, представительству, обособленному структурному подразделению организации или производственному объекту.</a:t>
            </a:r>
          </a:p>
          <a:p>
            <a:pPr marL="0" indent="0">
              <a:buNone/>
            </a:pPr>
            <a:r>
              <a:rPr lang="ru-RU" sz="5600" dirty="0" smtClean="0"/>
              <a:t>     </a:t>
            </a:r>
            <a:r>
              <a:rPr lang="ru-RU" sz="5600" dirty="0" smtClean="0"/>
              <a:t>Сроки </a:t>
            </a:r>
            <a:r>
              <a:rPr lang="ru-RU" sz="5600" dirty="0"/>
              <a:t>проведения </a:t>
            </a:r>
            <a:r>
              <a:rPr lang="ru-RU" sz="5600" dirty="0" smtClean="0"/>
              <a:t>ВП в </a:t>
            </a:r>
            <a:r>
              <a:rPr lang="ru-RU" sz="5600" dirty="0"/>
              <a:t>пределах сроков, установленных настоящей статьей, устанавливаются положением о виде контроля. </a:t>
            </a:r>
          </a:p>
          <a:p>
            <a:pPr marL="0" indent="0">
              <a:buNone/>
            </a:pPr>
            <a:r>
              <a:rPr lang="ru-RU" sz="5600" dirty="0" smtClean="0"/>
              <a:t>     </a:t>
            </a:r>
            <a:r>
              <a:rPr lang="ru-RU" sz="5600" dirty="0" smtClean="0"/>
              <a:t>7</a:t>
            </a:r>
            <a:r>
              <a:rPr lang="ru-RU" sz="5600" dirty="0"/>
              <a:t>. В ходе </a:t>
            </a:r>
            <a:r>
              <a:rPr lang="ru-RU" sz="5600" dirty="0" smtClean="0"/>
              <a:t>ВП могут </a:t>
            </a:r>
            <a:r>
              <a:rPr lang="ru-RU" sz="5600" dirty="0"/>
              <a:t>совершаться следующие </a:t>
            </a:r>
            <a:r>
              <a:rPr lang="ru-RU" sz="5600" dirty="0" smtClean="0"/>
              <a:t>КНД: 1</a:t>
            </a:r>
            <a:r>
              <a:rPr lang="ru-RU" sz="5600" dirty="0"/>
              <a:t>) осмотр</a:t>
            </a:r>
            <a:r>
              <a:rPr lang="ru-RU" sz="5600" dirty="0" smtClean="0"/>
              <a:t>; 2</a:t>
            </a:r>
            <a:r>
              <a:rPr lang="ru-RU" sz="5600" dirty="0"/>
              <a:t>) досмотр</a:t>
            </a:r>
            <a:r>
              <a:rPr lang="ru-RU" sz="5600" dirty="0" smtClean="0"/>
              <a:t>; 3</a:t>
            </a:r>
            <a:r>
              <a:rPr lang="ru-RU" sz="5600" dirty="0"/>
              <a:t>) опрос</a:t>
            </a:r>
            <a:r>
              <a:rPr lang="ru-RU" sz="5600" dirty="0" smtClean="0"/>
              <a:t>; 4</a:t>
            </a:r>
            <a:r>
              <a:rPr lang="ru-RU" sz="5600" dirty="0"/>
              <a:t>) получение письменных объяснений</a:t>
            </a:r>
            <a:r>
              <a:rPr lang="ru-RU" sz="5600" dirty="0" smtClean="0"/>
              <a:t>; 5</a:t>
            </a:r>
            <a:r>
              <a:rPr lang="ru-RU" sz="5600" dirty="0"/>
              <a:t>) истребование документов</a:t>
            </a:r>
            <a:r>
              <a:rPr lang="ru-RU" sz="5600" dirty="0" smtClean="0"/>
              <a:t>; 6</a:t>
            </a:r>
            <a:r>
              <a:rPr lang="ru-RU" sz="5600" dirty="0"/>
              <a:t>) инструментальное обследование</a:t>
            </a:r>
            <a:r>
              <a:rPr lang="ru-RU" sz="5600" dirty="0" smtClean="0"/>
              <a:t>; 7</a:t>
            </a:r>
            <a:r>
              <a:rPr lang="ru-RU" sz="5600" dirty="0"/>
              <a:t>) отбор проб (образцов</a:t>
            </a:r>
            <a:r>
              <a:rPr lang="ru-RU" sz="5600" dirty="0" smtClean="0"/>
              <a:t>); 8</a:t>
            </a:r>
            <a:r>
              <a:rPr lang="ru-RU" sz="5600" dirty="0"/>
              <a:t>) экспертиза</a:t>
            </a:r>
            <a:r>
              <a:rPr lang="ru-RU" sz="5600" dirty="0" smtClean="0"/>
              <a:t>; 9</a:t>
            </a:r>
            <a:r>
              <a:rPr lang="ru-RU" sz="5600" dirty="0"/>
              <a:t>) испытание</a:t>
            </a:r>
            <a:r>
              <a:rPr lang="ru-RU" sz="5600" dirty="0" smtClean="0"/>
              <a:t>; 10</a:t>
            </a:r>
            <a:r>
              <a:rPr lang="ru-RU" sz="5600" dirty="0"/>
              <a:t>) эксперимент.</a:t>
            </a:r>
          </a:p>
          <a:p>
            <a:pPr marL="0" indent="0">
              <a:buNone/>
            </a:pPr>
            <a:endParaRPr lang="ru-RU" sz="3700" dirty="0"/>
          </a:p>
        </p:txBody>
      </p:sp>
    </p:spTree>
    <p:extLst>
      <p:ext uri="{BB962C8B-B14F-4D97-AF65-F5344CB8AC3E}">
        <p14:creationId xmlns:p14="http://schemas.microsoft.com/office/powerpoint/2010/main" val="2417160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ru-RU" sz="2800" dirty="0"/>
              <a:t>Глава 17.</a:t>
            </a:r>
            <a:r>
              <a:rPr lang="ru-RU" sz="2800" b="1" dirty="0"/>
              <a:t>	Контрольно-надзорные </a:t>
            </a:r>
            <a:r>
              <a:rPr lang="ru-RU" sz="2800" b="1" dirty="0" smtClean="0"/>
              <a:t>действия (КНД) 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Статья 91.</a:t>
            </a:r>
            <a:r>
              <a:rPr lang="ru-RU" sz="2800" b="1" dirty="0"/>
              <a:t>	</a:t>
            </a:r>
            <a:r>
              <a:rPr lang="ru-RU" sz="2800" b="1" dirty="0" smtClean="0"/>
              <a:t>Осмотр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Осмотр – КНД, </a:t>
            </a:r>
            <a:r>
              <a:rPr lang="ru-RU" dirty="0"/>
              <a:t>заключающееся в проведении визуального обследования территорий, производственных и иных объектов, помещений, продукции (товаров), транспортных средств и иных предметов без вскрытия помещений (отсеков), упаковки продукции (товаров), без разборки, демонтажа, нарушения целостности обследуемых объектов и их частей иными способами.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Осмотр </a:t>
            </a:r>
            <a:r>
              <a:rPr lang="ru-RU" dirty="0"/>
              <a:t>осуществляется инспектором контрольно-надзорного органа в присутствии контролируемого лица (его работника и (или) представителя) и (или) с применением видеозаписи.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b="1" i="1" dirty="0" smtClean="0">
                <a:solidFill>
                  <a:srgbClr val="FF0000"/>
                </a:solidFill>
              </a:rPr>
              <a:t>О </a:t>
            </a:r>
            <a:r>
              <a:rPr lang="ru-RU" b="1" i="1" dirty="0">
                <a:solidFill>
                  <a:srgbClr val="FF0000"/>
                </a:solidFill>
              </a:rPr>
              <a:t>проведении осмотра </a:t>
            </a:r>
            <a:r>
              <a:rPr lang="ru-RU" dirty="0"/>
              <a:t>инспектором </a:t>
            </a:r>
            <a:r>
              <a:rPr lang="ru-RU" b="1" i="1" dirty="0">
                <a:solidFill>
                  <a:srgbClr val="FF0000"/>
                </a:solidFill>
              </a:rPr>
              <a:t>составляется протокол осмотра,</a:t>
            </a:r>
            <a:r>
              <a:rPr lang="ru-RU" dirty="0"/>
              <a:t> в который вносится перечень осмотренных территорий и помещений, а также вид, количество и иные идентификационные признаки вещей, имеющие значение для контрольно-надзорного производства.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7779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Статья 1.</a:t>
            </a:r>
            <a:r>
              <a:rPr lang="ru-RU" dirty="0" smtClean="0"/>
              <a:t> Под </a:t>
            </a:r>
            <a:r>
              <a:rPr lang="ru-RU" dirty="0"/>
              <a:t>государственным контролем (надзором), муниципальным контролем понимается </a:t>
            </a:r>
            <a:r>
              <a:rPr lang="ru-RU" b="1" i="1" dirty="0">
                <a:solidFill>
                  <a:srgbClr val="FF0000"/>
                </a:solidFill>
              </a:rPr>
              <a:t>деятельность контрольно-надзорных органов, направленная на предупреждение и пресечение причинения вреда (ущерба) жизни, здоровью людей, </a:t>
            </a:r>
            <a:r>
              <a:rPr lang="ru-RU" dirty="0"/>
              <a:t>нравственности, правам и законным интересам граждан и организаций, вреда (ущерба) животным, растениям, окружающей среде, обороне страны и безопасности государства, объектам культурного наследия, иным охраняемым законом ценностям, </a:t>
            </a:r>
            <a:r>
              <a:rPr lang="ru-RU" b="1" i="1" dirty="0">
                <a:solidFill>
                  <a:srgbClr val="FF0000"/>
                </a:solidFill>
              </a:rPr>
              <a:t>осуществляемая</a:t>
            </a:r>
            <a:r>
              <a:rPr lang="ru-RU" dirty="0"/>
              <a:t> в пределах полномочий указанных органов </a:t>
            </a:r>
            <a:r>
              <a:rPr lang="ru-RU" b="1" i="1" dirty="0">
                <a:solidFill>
                  <a:srgbClr val="FF0000"/>
                </a:solidFill>
              </a:rPr>
              <a:t>путем профилактики рисков причинения вреда (ущерба) охраняемым законом ценностям </a:t>
            </a:r>
            <a:r>
              <a:rPr lang="ru-RU" dirty="0"/>
              <a:t>(далее также </a:t>
            </a:r>
            <a:r>
              <a:rPr lang="ru-RU" dirty="0" smtClean="0"/>
              <a:t>-риск </a:t>
            </a:r>
            <a:r>
              <a:rPr lang="ru-RU" dirty="0"/>
              <a:t>причинения вреда (ущерба), оценки соблюдения гражданами и организациями обязательных требований и выявления их нарушений, принятия предусмотренных законодательством Российской Федерации мер по пресечению выявленных нарушений, устранению их последствий и (или) по восстановлению правового положения, существовавшего до такого нарушения обязательных требований.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2309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КНД. </a:t>
            </a:r>
            <a:r>
              <a:rPr lang="ru-RU" sz="2800" b="1" dirty="0"/>
              <a:t>Статья 92.	</a:t>
            </a:r>
            <a:r>
              <a:rPr lang="ru-RU" sz="2800" b="1" dirty="0" smtClean="0"/>
              <a:t>Досмотр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Досмотр – КНД, </a:t>
            </a:r>
            <a:r>
              <a:rPr lang="ru-RU" dirty="0"/>
              <a:t>заключающееся в проведении визуального обследования помещений, транспортных средств, продукции (товаров) и иных предметов со вскрытием упаковки продукции (товаров), помещений (отсеков), транспортных средств, в том числе с удалением примененных к ним пломб, печатей или иных средств идентификации, с разборкой, демонтажем или нарушением целостности обследуемых объектов и их частей иными способами.</a:t>
            </a:r>
          </a:p>
          <a:p>
            <a:pPr marL="0" indent="0" algn="just">
              <a:buNone/>
            </a:pPr>
            <a:r>
              <a:rPr lang="ru-RU" dirty="0" smtClean="0"/>
              <a:t>          Досмотр </a:t>
            </a:r>
            <a:r>
              <a:rPr lang="ru-RU" dirty="0"/>
              <a:t>осуществляется инспектором в присутствии контролируемого лица (его работника и (или) представителя) и (или) с применением видеозаписи.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Досмотр </a:t>
            </a:r>
            <a:r>
              <a:rPr lang="ru-RU" dirty="0"/>
              <a:t>в отсутствие контролируемого лица (его работника и (или) представителя) может осуществляться с обязательным использованием видеозаписи и только в случаях, прямо предусмотренных положением о виде контроля.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b="1" i="1" dirty="0" smtClean="0">
                <a:solidFill>
                  <a:srgbClr val="FF0000"/>
                </a:solidFill>
              </a:rPr>
              <a:t>О </a:t>
            </a:r>
            <a:r>
              <a:rPr lang="ru-RU" b="1" i="1" dirty="0">
                <a:solidFill>
                  <a:srgbClr val="FF0000"/>
                </a:solidFill>
              </a:rPr>
              <a:t>проведении досмотра </a:t>
            </a:r>
            <a:r>
              <a:rPr lang="ru-RU" dirty="0"/>
              <a:t>инспектором </a:t>
            </a:r>
            <a:r>
              <a:rPr lang="ru-RU" b="1" i="1" dirty="0">
                <a:solidFill>
                  <a:srgbClr val="FF0000"/>
                </a:solidFill>
              </a:rPr>
              <a:t>составляется протокол досмотра</a:t>
            </a:r>
            <a:r>
              <a:rPr lang="ru-RU" dirty="0"/>
              <a:t>, в который вносится перечень досмотренных помещений, продукции (товаров), территорий, а также вид, количество и иные идентификационные признаки вещей, имеющие значение для контрольно-надзорного производства.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5897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КНД. Статья</a:t>
            </a:r>
            <a:r>
              <a:rPr lang="ru-RU" sz="2800" dirty="0"/>
              <a:t> 93.</a:t>
            </a:r>
            <a:r>
              <a:rPr lang="ru-RU" sz="2800" b="1" dirty="0"/>
              <a:t>	</a:t>
            </a:r>
            <a:r>
              <a:rPr lang="ru-RU" sz="2800" b="1" dirty="0" smtClean="0"/>
              <a:t>Опрос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Опрос – КНД, </a:t>
            </a:r>
            <a:r>
              <a:rPr lang="ru-RU" dirty="0"/>
              <a:t>заключающееся в получении инспектором устной информации, имеющей значение для проведения оценки соблюдения контролируемым лицом обязательных требований, от граждан, должностных лиц организаций, являющихся контролируемыми лицами, их работников, представителей и любых иных лиц, располагающих такой информацией.</a:t>
            </a:r>
          </a:p>
          <a:p>
            <a:pPr marL="0" indent="0" algn="just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b="1" i="1" dirty="0" smtClean="0">
                <a:solidFill>
                  <a:srgbClr val="FF0000"/>
                </a:solidFill>
              </a:rPr>
              <a:t>Результаты </a:t>
            </a:r>
            <a:r>
              <a:rPr lang="ru-RU" b="1" i="1" dirty="0">
                <a:solidFill>
                  <a:srgbClr val="FF0000"/>
                </a:solidFill>
              </a:rPr>
              <a:t>опроса фиксируются в акте </a:t>
            </a:r>
            <a:r>
              <a:rPr lang="ru-RU" dirty="0" smtClean="0"/>
              <a:t>контрольно-надзорного </a:t>
            </a:r>
            <a:r>
              <a:rPr lang="ru-RU" dirty="0"/>
              <a:t>мероприятия в случае, если получены сведения, имеющие значение для контрольно-надзорного производства.</a:t>
            </a:r>
          </a:p>
          <a:p>
            <a:pPr marL="0" indent="0" algn="just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78043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КНД. Статья</a:t>
            </a:r>
            <a:r>
              <a:rPr lang="ru-RU" sz="2400" dirty="0"/>
              <a:t> </a:t>
            </a:r>
            <a:r>
              <a:rPr lang="ru-RU" sz="2400" dirty="0" smtClean="0"/>
              <a:t>94. </a:t>
            </a:r>
            <a:r>
              <a:rPr lang="ru-RU" sz="2400" b="1" dirty="0" smtClean="0"/>
              <a:t>Получение </a:t>
            </a:r>
            <a:r>
              <a:rPr lang="ru-RU" sz="2400" b="1" dirty="0"/>
              <a:t>письменных </a:t>
            </a:r>
            <a:r>
              <a:rPr lang="ru-RU" sz="2400" b="1" dirty="0" smtClean="0"/>
              <a:t>объяснений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Получение </a:t>
            </a:r>
            <a:r>
              <a:rPr lang="ru-RU" dirty="0"/>
              <a:t>письменных объяснений </a:t>
            </a:r>
            <a:r>
              <a:rPr lang="ru-RU" dirty="0" smtClean="0"/>
              <a:t>– КНД, </a:t>
            </a:r>
            <a:r>
              <a:rPr lang="ru-RU" dirty="0"/>
              <a:t>заключающееся в запросе инспектором письменных свидетельств (далее - объяснения), имеющих значение для проведения оценки соблюдения контролируемым лицом обязательных требований, от контролируемого лица (его работников, представителей), свидетелей, располагающих такими сведениями.</a:t>
            </a:r>
          </a:p>
          <a:p>
            <a:pPr marL="0" indent="0">
              <a:buNone/>
            </a:pPr>
            <a:r>
              <a:rPr lang="ru-RU" dirty="0" smtClean="0"/>
              <a:t>           </a:t>
            </a:r>
            <a:r>
              <a:rPr lang="ru-RU" b="1" i="1" dirty="0" smtClean="0">
                <a:solidFill>
                  <a:srgbClr val="FF0000"/>
                </a:solidFill>
              </a:rPr>
              <a:t>Объяснения </a:t>
            </a:r>
            <a:r>
              <a:rPr lang="ru-RU" b="1" i="1" dirty="0">
                <a:solidFill>
                  <a:srgbClr val="FF0000"/>
                </a:solidFill>
              </a:rPr>
              <a:t>оформляются путем составления письменного документа в свободной форме.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</a:t>
            </a:r>
            <a:r>
              <a:rPr lang="ru-RU" b="1" i="1" dirty="0" smtClean="0">
                <a:solidFill>
                  <a:srgbClr val="FF0000"/>
                </a:solidFill>
              </a:rPr>
              <a:t>Инспектор </a:t>
            </a:r>
            <a:r>
              <a:rPr lang="ru-RU" b="1" i="1" dirty="0">
                <a:solidFill>
                  <a:srgbClr val="FF0000"/>
                </a:solidFill>
              </a:rPr>
              <a:t>вправе </a:t>
            </a:r>
            <a:r>
              <a:rPr lang="ru-RU" dirty="0"/>
              <a:t>собственноручно </a:t>
            </a:r>
            <a:r>
              <a:rPr lang="ru-RU" b="1" i="1" dirty="0">
                <a:solidFill>
                  <a:srgbClr val="FF0000"/>
                </a:solidFill>
              </a:rPr>
              <a:t>составить объяснения со слов должностных лиц или работников </a:t>
            </a:r>
            <a:r>
              <a:rPr lang="ru-RU" dirty="0"/>
              <a:t>организации, гражданина, являющихся контролируемыми лицами, их представителей, свидетеля. В этом случае </a:t>
            </a:r>
            <a:r>
              <a:rPr lang="ru-RU" b="1" i="1" dirty="0">
                <a:solidFill>
                  <a:srgbClr val="FF0000"/>
                </a:solidFill>
              </a:rPr>
              <a:t>контролируемое лицо (его работники, представители), свидетели знакомятся с объяснениями, при необходимости дополняют текст, делают отметку о том, что с их слов записано верно, и подписывают документ, указывая дату и место его составления.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b="1" i="1" dirty="0" smtClean="0">
                <a:solidFill>
                  <a:srgbClr val="FF0000"/>
                </a:solidFill>
              </a:rPr>
              <a:t>При </a:t>
            </a:r>
            <a:r>
              <a:rPr lang="ru-RU" b="1" i="1" dirty="0">
                <a:solidFill>
                  <a:srgbClr val="FF0000"/>
                </a:solidFill>
              </a:rPr>
              <a:t>необходимости </a:t>
            </a:r>
            <a:r>
              <a:rPr lang="ru-RU" dirty="0"/>
              <a:t>для получения объяснений </a:t>
            </a:r>
            <a:r>
              <a:rPr lang="ru-RU" b="1" i="1" dirty="0">
                <a:solidFill>
                  <a:srgbClr val="FF0000"/>
                </a:solidFill>
              </a:rPr>
              <a:t>инспектор может оформить требование.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Полученные </a:t>
            </a:r>
            <a:r>
              <a:rPr lang="ru-RU" dirty="0"/>
              <a:t>объяснения приобщаются к материалам контрольно-надзорного дела.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42669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КНД. Статья</a:t>
            </a:r>
            <a:r>
              <a:rPr lang="ru-RU" sz="2400" dirty="0"/>
              <a:t> 95</a:t>
            </a:r>
            <a:r>
              <a:rPr lang="ru-RU" sz="2400" dirty="0" smtClean="0"/>
              <a:t>. </a:t>
            </a:r>
            <a:r>
              <a:rPr lang="ru-RU" sz="2400" b="1" dirty="0" smtClean="0"/>
              <a:t>Истребование документов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Истребование </a:t>
            </a:r>
            <a:r>
              <a:rPr lang="ru-RU" dirty="0"/>
              <a:t>документов </a:t>
            </a:r>
            <a:r>
              <a:rPr lang="ru-RU" dirty="0" smtClean="0"/>
              <a:t>– КНД, </a:t>
            </a:r>
            <a:r>
              <a:rPr lang="ru-RU" dirty="0"/>
              <a:t>заключающееся в предъявлении (направлении) инспектором контролируемому лицу требования о представлении необходимых и (или) имеющих значение для проведения оценки соблюдения контролируемым лицом обязательных требований документов и (или) их копий. В случаях, установленных федеральными законами о видах контроля, к документам могут относиться материалы фото- и киносъемки, </a:t>
            </a:r>
            <a:r>
              <a:rPr lang="ru-RU" dirty="0" err="1"/>
              <a:t>звуко</a:t>
            </a:r>
            <a:r>
              <a:rPr lang="ru-RU" dirty="0"/>
              <a:t>- и видеозаписи, информационные базы, банки данных и иные носители информации.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</a:t>
            </a:r>
            <a:r>
              <a:rPr lang="ru-RU" dirty="0" err="1" smtClean="0"/>
              <a:t>Истребуемые</a:t>
            </a: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документы направляются</a:t>
            </a:r>
            <a:r>
              <a:rPr lang="ru-RU" dirty="0"/>
              <a:t> контрольно-надзорному органу в  форме электронного документа </a:t>
            </a:r>
            <a:r>
              <a:rPr lang="ru-RU" dirty="0">
                <a:solidFill>
                  <a:srgbClr val="FF0000"/>
                </a:solidFill>
              </a:rPr>
              <a:t>в порядке, предусмотренном статьей 25 настоящего Федерального закона, </a:t>
            </a:r>
            <a:r>
              <a:rPr lang="ru-RU" dirty="0"/>
              <a:t>за исключением случаев, когда контрольно-надзорным органом установлена необходимость представления документов на бумажном носителе. Документы могут быть представлены в контрольно-надзорный орган на бумажном носителе контролируемым лицом лично или через представителя либо направлены по почте заказным письмом. Представление документов на бумажном носителе производится в подлинниках либо в виде заверенных контролируемым лицом копий. Не допускается требование нотариального удостоверения копий документов, представляемых в контрольно-надзорный орган. Тиражирование копий документов на бумажном носителе и их доставка в контрольно-надзорный орган осуществляются за счет контролируемого лица. По завершении контрольно-надзорного мероприятия подлинники документов возвращаются контролируемому </a:t>
            </a:r>
            <a:r>
              <a:rPr lang="ru-RU" dirty="0" smtClean="0"/>
              <a:t>лицу.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В </a:t>
            </a:r>
            <a:r>
              <a:rPr lang="ru-RU" dirty="0"/>
              <a:t>случае представления заверенных копий </a:t>
            </a:r>
            <a:r>
              <a:rPr lang="ru-RU" dirty="0" err="1"/>
              <a:t>истребуемых</a:t>
            </a:r>
            <a:r>
              <a:rPr lang="ru-RU" dirty="0"/>
              <a:t> документов инспектор вправе ознакомиться с подлинниками документов.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Документы</a:t>
            </a:r>
            <a:r>
              <a:rPr lang="ru-RU" dirty="0"/>
              <a:t>, которые </a:t>
            </a:r>
            <a:r>
              <a:rPr lang="ru-RU" dirty="0" err="1"/>
              <a:t>истребуются</a:t>
            </a:r>
            <a:r>
              <a:rPr lang="ru-RU" dirty="0"/>
              <a:t> в ходе контрольно-надзорного мероприятия, должны быть представлены контролируемым лицом инспектору в срок, указанный в требовании о представлении документов. </a:t>
            </a:r>
          </a:p>
          <a:p>
            <a:pPr marL="0" indent="0">
              <a:buNone/>
            </a:pPr>
            <a:r>
              <a:rPr lang="ru-RU" dirty="0" smtClean="0"/>
              <a:t>            В </a:t>
            </a:r>
            <a:r>
              <a:rPr lang="ru-RU" dirty="0"/>
              <a:t>случае если контролируемое лицо не имеет возможности представить </a:t>
            </a:r>
            <a:r>
              <a:rPr lang="ru-RU" dirty="0" err="1"/>
              <a:t>истребуемые</a:t>
            </a:r>
            <a:r>
              <a:rPr lang="ru-RU" dirty="0"/>
              <a:t> документы в течение установленного в требовании срока, оно обязано незамедлительно письменным ходатайством уведомить инспектора о невозможности представления документов в срок с указанием причин, по которым </a:t>
            </a:r>
            <a:r>
              <a:rPr lang="ru-RU" dirty="0" err="1"/>
              <a:t>истребуемые</a:t>
            </a:r>
            <a:r>
              <a:rPr lang="ru-RU" dirty="0"/>
              <a:t> документы не могут быть представлены в установленные сроки, и с указанием срока, в течение которого контролируемое лицо может представить </a:t>
            </a:r>
            <a:r>
              <a:rPr lang="ru-RU" dirty="0" err="1"/>
              <a:t>истребуемые</a:t>
            </a:r>
            <a:r>
              <a:rPr lang="ru-RU" dirty="0"/>
              <a:t> документы.</a:t>
            </a:r>
          </a:p>
          <a:p>
            <a:pPr marL="0" indent="0">
              <a:buNone/>
            </a:pPr>
            <a:r>
              <a:rPr lang="ru-RU" dirty="0" smtClean="0"/>
              <a:t>            В </a:t>
            </a:r>
            <a:r>
              <a:rPr lang="ru-RU" dirty="0"/>
              <a:t>течение суток со дня получения такого ходатайства </a:t>
            </a:r>
            <a:r>
              <a:rPr lang="ru-RU" dirty="0">
                <a:solidFill>
                  <a:srgbClr val="FF0000"/>
                </a:solidFill>
              </a:rPr>
              <a:t>инспектор вправе продлить срок представления документов </a:t>
            </a:r>
            <a:r>
              <a:rPr lang="ru-RU" dirty="0"/>
              <a:t>или отказать в продлении срока, </a:t>
            </a:r>
            <a:r>
              <a:rPr lang="ru-RU" dirty="0">
                <a:solidFill>
                  <a:srgbClr val="FF0000"/>
                </a:solidFill>
              </a:rPr>
              <a:t>о чем составляет соответствующий электронный документ и информирует контролируемое лицо </a:t>
            </a:r>
            <a:r>
              <a:rPr lang="ru-RU" dirty="0"/>
              <a:t>любым доступным способом </a:t>
            </a:r>
            <a:r>
              <a:rPr lang="ru-RU" dirty="0">
                <a:solidFill>
                  <a:srgbClr val="FF0000"/>
                </a:solidFill>
              </a:rPr>
              <a:t>в соответствии со статьей 74 настоящего Федерального закона.</a:t>
            </a:r>
          </a:p>
          <a:p>
            <a:pPr marL="0" indent="0">
              <a:buNone/>
            </a:pPr>
            <a:r>
              <a:rPr lang="ru-RU" dirty="0" smtClean="0"/>
              <a:t>            Документы </a:t>
            </a:r>
            <a:r>
              <a:rPr lang="ru-RU" dirty="0"/>
              <a:t>(копии документов), ранее представленные контролируемым лицом в контрольно-надзорный орган, независимо от оснований для их представления, могут не представляться повторно при условии уведомления контрольно-надзорного органа о том, что </a:t>
            </a:r>
            <a:r>
              <a:rPr lang="ru-RU" dirty="0" err="1"/>
              <a:t>истребуемые</a:t>
            </a:r>
            <a:r>
              <a:rPr lang="ru-RU" dirty="0"/>
              <a:t> документы (копии документов) были представлены ранее, с указанием реквизитов документа, которым (приложением к которому) они были представлены.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08467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КНД. Статья</a:t>
            </a:r>
            <a:r>
              <a:rPr lang="ru-RU" sz="2400" dirty="0"/>
              <a:t> 96.</a:t>
            </a:r>
            <a:r>
              <a:rPr lang="ru-RU" sz="2400" b="1" dirty="0"/>
              <a:t>	Отбор проб (образцов</a:t>
            </a:r>
            <a:r>
              <a:rPr lang="ru-RU" sz="2400" b="1" dirty="0" smtClean="0"/>
              <a:t>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 smtClean="0"/>
              <a:t>          Отбор </a:t>
            </a:r>
            <a:r>
              <a:rPr lang="ru-RU" dirty="0"/>
              <a:t>проб (образцов) </a:t>
            </a:r>
            <a:r>
              <a:rPr lang="ru-RU" dirty="0" smtClean="0"/>
              <a:t>– КНД, </a:t>
            </a:r>
            <a:r>
              <a:rPr lang="ru-RU" dirty="0"/>
              <a:t>совершаемое инспектором и (или) экспертом, специалистом по изъятию (выборке) проб (образцов) воды, почвы, воздуха, сточных и (или) дренажных вод, выбросов загрязняющих веществ в атмосферный воздух, отходов производства и потребления, продукции (товаров), иных предметов и материалов в соответствии с утвержденными методиками отбора проб (образцов) для направления их на испытания и (или) экспертизу в контрольно-надзорный орган и (или) экспертную организацию в целях проведения оценки соблюдения контролируемым лицом обязательных требований.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Отбор </a:t>
            </a:r>
            <a:r>
              <a:rPr lang="ru-RU" dirty="0"/>
              <a:t>проб (образцов) осуществляется в присутствии контролируемого лица (его работника и (или) представителя) и (или) с применением видеозаписи.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Отбор </a:t>
            </a:r>
            <a:r>
              <a:rPr lang="ru-RU" dirty="0"/>
              <a:t>проб (образцов) осуществляется в количестве, необходимом и достаточном для проведения инструментального обследования, испытания, экспертизы.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О </a:t>
            </a:r>
            <a:r>
              <a:rPr lang="ru-RU" dirty="0"/>
              <a:t>проведении отбора проб (образцов) инспектором или привлеченным им лицом составляется протокол отбора проб (образцов), в котором указываются дата и место его составления, должность, фамилия и инициалы инспектора (эксперта, специалиста), составившего протокол, сведения о соответствующем контролируемом лице, его работнике и (или) представителе, присутствовавшем при отборе проб (образцов), использованные методики отбора проб (образцов), иные сведения, имеющие значение для идентификации проб (образцов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В </a:t>
            </a:r>
            <a:r>
              <a:rPr lang="ru-RU" dirty="0"/>
              <a:t>случае отказа контролируемого лица (его работника и (или) представителя) от подписания протокола отбора проб (образцов) инспектор (эксперт, специалист) делает соответствующую отметку.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Порядок </a:t>
            </a:r>
            <a:r>
              <a:rPr lang="ru-RU" dirty="0"/>
              <a:t>отбора образцов продукции (товаров), в том числе виды продукции (товаров), в отношении которых не может осуществляться отбор образцов и количество продукции (товаров), которое может изыматься в качестве образцов, утверждаются положением о виде контроля.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1908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Статья 97.</a:t>
            </a:r>
            <a:r>
              <a:rPr lang="ru-RU" sz="3100" b="1" dirty="0"/>
              <a:t>	Инструментальное </a:t>
            </a:r>
            <a:r>
              <a:rPr lang="ru-RU" sz="3100" b="1" dirty="0" smtClean="0"/>
              <a:t>обследование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47500" lnSpcReduction="20000"/>
          </a:bodyPr>
          <a:lstStyle/>
          <a:p>
            <a:r>
              <a:rPr lang="ru-RU" dirty="0"/>
              <a:t>1. Инструментальное обследование - контрольно-надзорное действие, совершаемое инспектором или специалистом по месту нахождения (осуществления деятельности) контролируемого лица (его филиалов, представительств, обособленных структурных подразделений) либо по месту нахождения производственного объекта, с использованием специального оборудования и (или) технических приборов для определения фактических значений, показателей, действий (событий), имеющих значение для проведения оценки соблюдения контролируемым лицом обязательных требований.</a:t>
            </a:r>
          </a:p>
          <a:p>
            <a:r>
              <a:rPr lang="ru-RU" dirty="0"/>
              <a:t>2. Под специальным оборудованием и (или) техническими приборами понимаются все измерительные, испытательные приборы и инструменты, мини-лаборатории и переносные аппараты, утвержденные в установленном порядке в качестве применяемого испытательного оборудования, имеющие соответствующие сертификаты и прошедшие в случае необходимости метрологическую поверку.</a:t>
            </a:r>
          </a:p>
          <a:p>
            <a:r>
              <a:rPr lang="ru-RU" dirty="0"/>
              <a:t>3. Инструментальное обследование осуществляется инспектором или специалистом, имеющим соответствующий допуск к работе на специальном оборудовании, использованию технических приборов.</a:t>
            </a:r>
          </a:p>
          <a:p>
            <a:r>
              <a:rPr lang="ru-RU" dirty="0"/>
              <a:t>4. О проведении инструментального обследования инспектором или специалистом составляется протокол инструментального обследования, в котором указываются дата и место его составления, должность, фамилия и инициалы инспектора или специалиста, составившего протокол, сведения о соответствующем контролируемом лице, предмет обследования, используемое специальное оборудование и (или) технические приборы, применяемые методики инструментального обследования, результат инструментального обследования, нормируемое значение показателей, подлежащих контролю при проведении инструментального обследования, и выводы о соответствии показателя установленным нормам, иные сведения, имеющие значение для оценки результатов инструментального обследования.</a:t>
            </a:r>
          </a:p>
          <a:p>
            <a:r>
              <a:rPr lang="ru-RU" dirty="0"/>
              <a:t>Протокол инструментального обследования приобщается к материалам контрольно-надзорного дела.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6614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/>
              <a:t>Статья 98.</a:t>
            </a:r>
            <a:r>
              <a:rPr lang="ru-RU" sz="2800" b="1" dirty="0"/>
              <a:t>	</a:t>
            </a:r>
            <a:r>
              <a:rPr lang="ru-RU" sz="2800" b="1" dirty="0" smtClean="0"/>
              <a:t>Испытание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Испытание – КНД, </a:t>
            </a:r>
            <a:r>
              <a:rPr lang="ru-RU" sz="1600" dirty="0"/>
              <a:t>совершаемое инспектором или специалистом по месту нахождения контрольно-надзорного органа, его структурного подразделения, с использованием специального оборудования и (или) технических приборов, предусмотренных в части 2 статьи 97 </a:t>
            </a:r>
            <a:r>
              <a:rPr lang="ru-RU" sz="1600" dirty="0" smtClean="0"/>
              <a:t>настоящего ФЗ, </a:t>
            </a:r>
            <a:r>
              <a:rPr lang="ru-RU" sz="1600" dirty="0"/>
              <a:t>для исследования образцов воды, почвы, воздуха, сточных и (или) дренажных вод, выбросов загрязняющих веществ в атмосферный воздух, отходов производства и потребления, продукции (товаров), иных предметов и материалов по вопросам, имеющим значение для проведения оценки соблюдения контролируемым лицом обязательных требований. </a:t>
            </a:r>
          </a:p>
          <a:p>
            <a:pPr marL="0" indent="0" algn="just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Испытание </a:t>
            </a:r>
            <a:r>
              <a:rPr lang="ru-RU" sz="1600" dirty="0"/>
              <a:t>осуществляется инспектором или специалистом, имеющим соответствующий допуск к работе на специальном оборудовании, использованию технических приборов. </a:t>
            </a:r>
          </a:p>
          <a:p>
            <a:pPr marL="0" indent="0" algn="just"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   </a:t>
            </a:r>
            <a:r>
              <a:rPr lang="ru-RU" sz="1600" b="1" i="1" dirty="0" smtClean="0">
                <a:solidFill>
                  <a:srgbClr val="FF0000"/>
                </a:solidFill>
              </a:rPr>
              <a:t>О </a:t>
            </a:r>
            <a:r>
              <a:rPr lang="ru-RU" sz="1600" b="1" i="1" dirty="0">
                <a:solidFill>
                  <a:srgbClr val="FF0000"/>
                </a:solidFill>
              </a:rPr>
              <a:t>проведении испытания </a:t>
            </a:r>
            <a:r>
              <a:rPr lang="ru-RU" sz="1600" dirty="0"/>
              <a:t>инспектором или специалистом </a:t>
            </a:r>
            <a:r>
              <a:rPr lang="ru-RU" sz="1600" b="1" i="1" dirty="0">
                <a:solidFill>
                  <a:srgbClr val="FF0000"/>
                </a:solidFill>
              </a:rPr>
              <a:t>составляется протокол испытания</a:t>
            </a:r>
            <a:r>
              <a:rPr lang="ru-RU" sz="1600" dirty="0"/>
              <a:t>, в котором указываются дата и место его составления, должность, фамилия и инициалы инспектора или специалиста, составившего протокол, сведения о соответствующем контролируемом лице, предмет испытания, используемое специальное оборудование и (или) технические приборы, применяемые методики испытания, результат испытания, нормируемое значение показателей, подлежащих контролю при проведении испытания, и выводы о соответствии показателя установленным нормам, иные сведения, имеющие значение для проведения оценки результатов испытаний.</a:t>
            </a:r>
          </a:p>
          <a:p>
            <a:pPr marL="0" indent="0" algn="just">
              <a:buNone/>
            </a:pPr>
            <a:r>
              <a:rPr lang="ru-RU" sz="1600" dirty="0" smtClean="0"/>
              <a:t>          Протокол </a:t>
            </a:r>
            <a:r>
              <a:rPr lang="ru-RU" sz="1600" dirty="0"/>
              <a:t>испытания приобщается к материалам контрольно-надзорного дела.</a:t>
            </a:r>
          </a:p>
          <a:p>
            <a:pPr marL="0" indent="0" algn="just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521266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dirty="0"/>
              <a:t>Статья 99.</a:t>
            </a:r>
            <a:r>
              <a:rPr lang="ru-RU" sz="2800" b="1" dirty="0"/>
              <a:t>	</a:t>
            </a:r>
            <a:r>
              <a:rPr lang="ru-RU" sz="2800" b="1" dirty="0" smtClean="0"/>
              <a:t>Экспертиза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Экспертиза – КНД, </a:t>
            </a:r>
            <a:r>
              <a:rPr lang="ru-RU" dirty="0"/>
              <a:t>заключающееся в проведении исследований по вопросам, разрешение которых требует специальных знаний в области науки, техники, искусства или ремесла и которые поставлены перед экспертом (группой экспертов) или экспертной организацией инспектором в рамках контрольно-надзорного мероприятия с целью проведения оценки соблюдения контролируемым лицом обязательных </a:t>
            </a:r>
            <a:r>
              <a:rPr lang="ru-RU" dirty="0" smtClean="0"/>
              <a:t>требований.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Задачами </a:t>
            </a:r>
            <a:r>
              <a:rPr lang="ru-RU" dirty="0"/>
              <a:t>экспертизы являются</a:t>
            </a:r>
            <a:r>
              <a:rPr lang="ru-RU" dirty="0" smtClean="0"/>
              <a:t>: 1</a:t>
            </a:r>
            <a:r>
              <a:rPr lang="ru-RU" dirty="0"/>
              <a:t>) установление неизвестных фактов, обстоятельств, ситуаций</a:t>
            </a:r>
            <a:r>
              <a:rPr lang="ru-RU" dirty="0" smtClean="0"/>
              <a:t>; 2</a:t>
            </a:r>
            <a:r>
              <a:rPr lang="ru-RU" dirty="0"/>
              <a:t>) установление тождества или различия</a:t>
            </a:r>
            <a:r>
              <a:rPr lang="ru-RU" dirty="0" smtClean="0"/>
              <a:t>; 3</a:t>
            </a:r>
            <a:r>
              <a:rPr lang="ru-RU" dirty="0"/>
              <a:t>) установление объективных свойств и состояний имеющихся в наличии образцов</a:t>
            </a:r>
            <a:r>
              <a:rPr lang="ru-RU" dirty="0" smtClean="0"/>
              <a:t>; 4</a:t>
            </a:r>
            <a:r>
              <a:rPr lang="ru-RU" dirty="0"/>
              <a:t>) проведение оценки образца в соответствии с заданными критериями</a:t>
            </a:r>
            <a:r>
              <a:rPr lang="ru-RU" dirty="0" smtClean="0"/>
              <a:t>; 5</a:t>
            </a:r>
            <a:r>
              <a:rPr lang="ru-RU" dirty="0"/>
              <a:t>) установление соответствия образца существующим принципам и нормам права</a:t>
            </a:r>
            <a:r>
              <a:rPr lang="ru-RU" dirty="0" smtClean="0"/>
              <a:t>; 6</a:t>
            </a:r>
            <a:r>
              <a:rPr lang="ru-RU" dirty="0"/>
              <a:t>) установление соответствия образца заданной системе нормативно-технических требований</a:t>
            </a:r>
            <a:r>
              <a:rPr lang="ru-RU" dirty="0" smtClean="0"/>
              <a:t>; 7</a:t>
            </a:r>
            <a:r>
              <a:rPr lang="ru-RU" dirty="0"/>
              <a:t>) установление последствий изменения образца по заданной программе его развития.</a:t>
            </a:r>
          </a:p>
          <a:p>
            <a:pPr marL="0" indent="0">
              <a:buNone/>
            </a:pPr>
            <a:r>
              <a:rPr lang="ru-RU" dirty="0" smtClean="0"/>
              <a:t>         Конкретное </a:t>
            </a:r>
            <a:r>
              <a:rPr lang="ru-RU" dirty="0"/>
              <a:t>экспертное задание может включать одну или несколько из указанных задач экспертизы.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Экспертиза </a:t>
            </a:r>
            <a:r>
              <a:rPr lang="ru-RU" dirty="0"/>
              <a:t>производится экспертом (группой экспертов) или экспертной организацией по поручению контрольно-надзорного органа</a:t>
            </a:r>
            <a:r>
              <a:rPr lang="ru-RU" dirty="0" smtClean="0"/>
              <a:t>.  Обязанность </a:t>
            </a:r>
            <a:r>
              <a:rPr lang="ru-RU" dirty="0"/>
              <a:t>отбора, удостоверения и предоставления на экспертизу образцов лежит на контрольно-надзорном органе, если иное не установлено в положении о виде контроля.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Экспертиза </a:t>
            </a:r>
            <a:r>
              <a:rPr lang="ru-RU" dirty="0"/>
              <a:t>может проводиться как по месту нахождения (осуществления деятельности) контролируемого лица непосредственно во время проведения контрольно-надзорного мероприятия, так и по месту осуществления деятельности эксперта, экспертной организации. </a:t>
            </a:r>
          </a:p>
          <a:p>
            <a:pPr marL="0" indent="0">
              <a:buNone/>
            </a:pPr>
            <a:r>
              <a:rPr lang="ru-RU" dirty="0" smtClean="0"/>
              <a:t>         Время </a:t>
            </a:r>
            <a:r>
              <a:rPr lang="ru-RU" dirty="0"/>
              <a:t>проведения экспертизы зависит от вида экспертизы и устанавливается индивидуально в каждом конкретном случае по соглашению между контрольно-надзорным органом и экспертом (группой экспертов) или экспертной организацией.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В </a:t>
            </a:r>
            <a:r>
              <a:rPr lang="ru-RU" dirty="0"/>
              <a:t>случаях, прямо указанных в положении о виде контроля, при невозможности транспортировки образца (объекта) исследования к месту работы эксперта, контрольно-надзорный орган обеспечивает ему беспрепятственный доступ к образцу (объекту) и необходимые условия для исследования.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Результаты </a:t>
            </a:r>
            <a:r>
              <a:rPr lang="ru-RU" dirty="0"/>
              <a:t>экспертизы оформляются экспертным заключением, которое приобщается к материалам контрольно-надзорного дела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47349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2800" dirty="0"/>
              <a:t>Статья 100.</a:t>
            </a:r>
            <a:r>
              <a:rPr lang="ru-RU" sz="2800" b="1" dirty="0"/>
              <a:t>	</a:t>
            </a:r>
            <a:r>
              <a:rPr lang="ru-RU" sz="2800" b="1" dirty="0" smtClean="0"/>
              <a:t>Эксперимент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Эксперимент </a:t>
            </a:r>
            <a:r>
              <a:rPr lang="ru-RU" dirty="0"/>
              <a:t>- контрольно-надзорное действие, заключающееся в использовании тест-предметов (предметов, имитирующих оружие, взрывчатые вещества или другие устройства, предметы и вещества, в отношении которых установлены запреты или ограничения) и (или) тест-субъектов (лиц, имитирующих нарушителей обязательных требований), а также тест-заданий и (или) создании тест-ситуаций.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Эксперимент </a:t>
            </a:r>
            <a:r>
              <a:rPr lang="ru-RU" dirty="0"/>
              <a:t>проводится только инспектором по месту нахождения (осуществления деятельности) контролируемого лица (его филиалов, представительств, обособленных структурных подразделений) непосредственно во время проведения контрольно-надзорного мероприятия.</a:t>
            </a:r>
          </a:p>
          <a:p>
            <a:pPr marL="0" indent="0">
              <a:buNone/>
            </a:pPr>
            <a:r>
              <a:rPr lang="ru-RU"/>
              <a:t> </a:t>
            </a:r>
            <a:r>
              <a:rPr lang="ru-RU" smtClean="0"/>
              <a:t>          Порядок </a:t>
            </a:r>
            <a:r>
              <a:rPr lang="ru-RU" dirty="0"/>
              <a:t>проведения эксперимента устанавливается в положении о виде контроля.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07639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Глава 20.	Сроки. Издержки контрольно-надзорного </a:t>
            </a:r>
            <a:r>
              <a:rPr lang="ru-RU" sz="3100" dirty="0" smtClean="0"/>
              <a:t>производства</a:t>
            </a:r>
            <a:r>
              <a:rPr lang="ru-RU" sz="3100" dirty="0"/>
              <a:t> </a:t>
            </a:r>
            <a:br>
              <a:rPr lang="ru-RU" sz="3100" dirty="0"/>
            </a:br>
            <a:r>
              <a:rPr lang="ru-RU" sz="3100" dirty="0"/>
              <a:t>Статья 120.	Исчисление </a:t>
            </a:r>
            <a:r>
              <a:rPr lang="ru-RU" sz="3100" dirty="0" smtClean="0"/>
              <a:t>срока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 Действия в рамках контрольно-надзорного производства совершаются в сроки, установленные настоящим Федеральным законом. В случае если сроки не установлены настоящим Федеральным законом, они назначаются контрольно-надзорным органом. Контрольно-надзорный орган должен устанавливать сроки исходя из принципа разумности.</a:t>
            </a:r>
          </a:p>
          <a:p>
            <a:r>
              <a:rPr lang="ru-RU" dirty="0"/>
              <a:t>2. Срок определяется датой, указанием на событие, которое должно неизбежно наступить, или периодом. В последнем случае действие может быть совершено в течение всего периода.</a:t>
            </a:r>
          </a:p>
          <a:p>
            <a:r>
              <a:rPr lang="ru-RU" dirty="0"/>
              <a:t>3. Течение срока, исчисляемого годами, месяцами или днями, начинается на следующий день после даты или наступления события, которыми определено его начало.</a:t>
            </a:r>
          </a:p>
          <a:p>
            <a:r>
              <a:rPr lang="ru-RU" dirty="0"/>
              <a:t>4. Срок, исчисляемый годами, истекает в соответствующие месяц и число последнего года установленного срока. Срок, исчисляемый месяцами, истекает в соответствующее число последнего месяца установленного срока. В случае если окончание срока, исчисляемого месяцами, приходится на месяц, который не имеет соответствующего числа, срок истекает в последний день этого месяца.</a:t>
            </a:r>
          </a:p>
          <a:p>
            <a:r>
              <a:rPr lang="ru-RU" dirty="0"/>
              <a:t>5. Срок, исчисляемый днями, исчисляется календарными днями, если иное не установлено настоящим Федеральным законом.</a:t>
            </a:r>
          </a:p>
          <a:p>
            <a:r>
              <a:rPr lang="ru-RU" dirty="0"/>
              <a:t>6. В случае если последний день срока приходится на нерабочий день, днем окончания срока считается следующий за ним рабочий день.</a:t>
            </a:r>
          </a:p>
          <a:p>
            <a:r>
              <a:rPr lang="ru-RU" dirty="0"/>
              <a:t>7. Течение срока, исчисляемого часами, начинается с наступления даты или события, которыми определено его начало.</a:t>
            </a:r>
          </a:p>
          <a:p>
            <a:r>
              <a:rPr lang="ru-RU" dirty="0"/>
              <a:t>8. Срок, определяемый часами, оканчивается по истечении последнего часа установленного срока.</a:t>
            </a:r>
          </a:p>
          <a:p>
            <a:r>
              <a:rPr lang="ru-RU" dirty="0"/>
              <a:t>9. Если действие должно совершиться немедленно, то течение срока начинается немедленно с наступления даты или события, которыми определено его начало.</a:t>
            </a:r>
          </a:p>
          <a:p>
            <a:r>
              <a:rPr lang="ru-RU" dirty="0"/>
              <a:t>10. В случае если действие должно быть совершено непосредственно в контрольно-надзорном органе, срок истекает в тот час, когда в этом органе по установленным правилам заканчивается рабочий день или прекращаются соответствующие операции.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90008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          Статья</a:t>
            </a:r>
            <a:r>
              <a:rPr lang="ru-RU" b="1" dirty="0"/>
              <a:t> </a:t>
            </a:r>
            <a:r>
              <a:rPr lang="ru-RU" b="1" dirty="0" smtClean="0"/>
              <a:t>3. Система </a:t>
            </a:r>
            <a:r>
              <a:rPr lang="ru-RU" b="1" dirty="0"/>
              <a:t>нормативного правового регулирования государственного контроля (надзора), муниципального </a:t>
            </a:r>
            <a:r>
              <a:rPr lang="ru-RU" b="1" dirty="0" smtClean="0"/>
              <a:t>контроля</a:t>
            </a:r>
          </a:p>
          <a:p>
            <a:pPr marL="0" indent="0" algn="just">
              <a:buNone/>
            </a:pPr>
            <a:r>
              <a:rPr lang="ru-RU" dirty="0" smtClean="0"/>
              <a:t>          п 4</a:t>
            </a:r>
            <a:r>
              <a:rPr lang="ru-RU" dirty="0"/>
              <a:t>. Положением о виде контроля определяются:</a:t>
            </a:r>
          </a:p>
          <a:p>
            <a:pPr marL="0" indent="0" algn="just">
              <a:buNone/>
            </a:pPr>
            <a:r>
              <a:rPr lang="ru-RU" dirty="0" smtClean="0"/>
              <a:t>          2)</a:t>
            </a:r>
            <a:r>
              <a:rPr lang="ru-RU" dirty="0"/>
              <a:t> критерии отнесения объектов контроля к категориям риска причинения вреда (ущерба) в рамках вида контроля</a:t>
            </a:r>
            <a:r>
              <a:rPr lang="ru-RU" dirty="0" smtClean="0"/>
              <a:t>;</a:t>
            </a:r>
            <a:r>
              <a:rPr lang="ru-RU" dirty="0"/>
              <a:t>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         5</a:t>
            </a:r>
            <a:r>
              <a:rPr lang="ru-RU" dirty="0"/>
              <a:t>) виды и периодичность проведения плановых контрольно-надзорных мероприятий для каждой категории риска причинения вреда (ущерба), за исключением категории низкого риска причинения вреда (ущерба</a:t>
            </a:r>
            <a:r>
              <a:rPr lang="ru-RU" dirty="0" smtClean="0"/>
              <a:t>);</a:t>
            </a:r>
          </a:p>
          <a:p>
            <a:pPr marL="0" indent="0" algn="just">
              <a:buNone/>
            </a:pPr>
            <a:r>
              <a:rPr lang="ru-RU" dirty="0" smtClean="0"/>
              <a:t>          </a:t>
            </a:r>
            <a:r>
              <a:rPr lang="ru-RU" b="1" dirty="0" smtClean="0"/>
              <a:t>Статья</a:t>
            </a:r>
            <a:r>
              <a:rPr lang="ru-RU" b="1" dirty="0"/>
              <a:t> 4</a:t>
            </a:r>
            <a:r>
              <a:rPr lang="ru-RU" b="1" dirty="0" smtClean="0"/>
              <a:t>. Полномочия </a:t>
            </a:r>
            <a:r>
              <a:rPr lang="ru-RU" b="1" dirty="0"/>
              <a:t>органов государственной власти Российской Федерации в области государственного контроля (надзора), муниципального контроля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          К </a:t>
            </a:r>
            <a:r>
              <a:rPr lang="ru-RU" dirty="0"/>
              <a:t>полномочиям органов государственной власти Российской Федерации в области государственного контроля (надзора), муниципального контроля относятся:</a:t>
            </a:r>
          </a:p>
          <a:p>
            <a:pPr marL="0" indent="0" algn="just">
              <a:buNone/>
            </a:pPr>
            <a:r>
              <a:rPr lang="ru-RU" dirty="0" smtClean="0"/>
              <a:t>          принятие </a:t>
            </a:r>
            <a:r>
              <a:rPr lang="ru-RU" dirty="0"/>
              <a:t>федеральных законов, иных нормативных правовых актов Российской Федерации по вопросам организации и осуществления государственного контроля (надзора), муниципального контроля, в том числе устанавливающих:</a:t>
            </a:r>
          </a:p>
          <a:p>
            <a:pPr marL="0" indent="0" algn="just">
              <a:buNone/>
            </a:pPr>
            <a:r>
              <a:rPr lang="ru-RU" dirty="0" smtClean="0"/>
              <a:t>          л</a:t>
            </a:r>
            <a:r>
              <a:rPr lang="ru-RU" dirty="0"/>
              <a:t>) основы организации и применения системы управления рисками причинения вреда (ущерба) при осуществлении государственного контроля (надзора);</a:t>
            </a:r>
          </a:p>
          <a:p>
            <a:pPr marL="0" indent="0" algn="just">
              <a:buNone/>
            </a:pPr>
            <a:r>
              <a:rPr lang="ru-RU" dirty="0" smtClean="0"/>
              <a:t>          м</a:t>
            </a:r>
            <a:r>
              <a:rPr lang="ru-RU" dirty="0"/>
              <a:t>) основы организации профилактики рисков причинения вреда (ущерба);</a:t>
            </a:r>
          </a:p>
          <a:p>
            <a:pPr algn="just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4722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Глава 21.</a:t>
            </a:r>
            <a:r>
              <a:rPr lang="ru-RU" sz="2800" b="1" dirty="0"/>
              <a:t>	Результаты контрольно-надзорного </a:t>
            </a:r>
            <a:r>
              <a:rPr lang="ru-RU" sz="2800" b="1" dirty="0" smtClean="0"/>
              <a:t>производства</a:t>
            </a:r>
            <a:r>
              <a:rPr lang="ru-RU" sz="2800" dirty="0"/>
              <a:t> </a:t>
            </a:r>
            <a:br>
              <a:rPr lang="ru-RU" sz="2800" dirty="0"/>
            </a:br>
            <a:r>
              <a:rPr lang="ru-RU" sz="2800" dirty="0"/>
              <a:t>Статья 124.</a:t>
            </a:r>
            <a:r>
              <a:rPr lang="ru-RU" sz="2800" b="1" dirty="0"/>
              <a:t>	Оформление результатов </a:t>
            </a:r>
            <a:r>
              <a:rPr lang="ru-RU" sz="2800" b="1" dirty="0" smtClean="0"/>
              <a:t>КНП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/>
              <a:t>1. Результат контрольно-надзорного производства - совокупность результатов контрольно-надзорных мероприятий, проведенных в рамках данного контрольно-надзорного производства. К результатам контрольно-надзорного мероприятия относятся оценка соблюдения контролируемым лицом обязательных требований, создание условий для предупреждения нарушений обязательных требований и (или) прекращения их нарушений, восстановление нарушенного положения, а также в особых случаях - передача материалов контрольно-надзорного дела уполномоченным органам или должностным лицам для рассмотрения вопроса о привлечении к ответственности и (или) применение контрольно-надзорным органом мер, предусмотренных пунктом 2 части 2 статьи 127 настоящего Федерального закона.</a:t>
            </a:r>
          </a:p>
          <a:p>
            <a:r>
              <a:rPr lang="ru-RU" dirty="0"/>
              <a:t>2. По окончании проведения контрольно-надзорного мероприятия составляется акт.</a:t>
            </a:r>
          </a:p>
          <a:p>
            <a:r>
              <a:rPr lang="ru-RU" dirty="0"/>
              <a:t>В случае если по результатам проведенного контрольно-надзорного мероприятия выявлено нарушение обязательных требований, в акте должно быть указано, какое именно обязательное требование нарушено, каким нормативным правовым актом и его структурной единицей оно установлено. Документы, являющиеся доказательствами нарушения обязательных требований, должны быть приобщены к акту.</a:t>
            </a:r>
          </a:p>
          <a:p>
            <a:r>
              <a:rPr lang="ru-RU" dirty="0"/>
              <a:t>Заполненные при проведении контрольно-надзорного мероприятия проверочные листы должны быть приобщены к акту.</a:t>
            </a:r>
          </a:p>
          <a:p>
            <a:r>
              <a:rPr lang="ru-RU" dirty="0"/>
              <a:t>3. Оформление акта производится на месте проведения контрольно-надзорного мероприятия в день окончания проведения контрольно-надзорного мероприятия, если иной порядок оформления акта по результатам контрольно-надзорного мероприятия не установлен настоящим Федеральным законом.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4. Результаты контрольно-надзорного мероприятия, содержащие информацию, составляющую государственную, коммерческую, служебную, иную тайну, оформляются с соблюдением требований, предусмотренных законодательством Российской Федерации.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78845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Статья 127.</a:t>
            </a:r>
            <a:r>
              <a:rPr lang="ru-RU" sz="3100" b="1" dirty="0"/>
              <a:t>	Решения, принимаемые по результатам контрольно-надзорных </a:t>
            </a:r>
            <a:r>
              <a:rPr lang="ru-RU" sz="3100" b="1" dirty="0" smtClean="0"/>
              <a:t>мероприятий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32500" lnSpcReduction="20000"/>
          </a:bodyPr>
          <a:lstStyle/>
          <a:p>
            <a:r>
              <a:rPr lang="ru-RU" dirty="0"/>
              <a:t>1. В случае отсутствия выявленных нарушений обязательных требований при проведении контрольно-надзорного мероприятия контрольно-надзорное производство в отношении данного контролируемого лица прекращается, о чем вносятся сведения в единый реестр контрольно-надзорных мероприятий.</a:t>
            </a:r>
          </a:p>
          <a:p>
            <a:r>
              <a:rPr lang="ru-RU" dirty="0"/>
              <a:t>Инспектор вправе выдать рекомендации по соблюдению обязательных требований, провести иные мероприятия, направленные на профилактику рисков причинения вреда (ущерба).</a:t>
            </a:r>
          </a:p>
          <a:p>
            <a:r>
              <a:rPr lang="ru-RU" dirty="0"/>
              <a:t>2. В случае выявления при проведении контрольно-надзорного мероприятия нарушений обязательных требований контролируемым лицом инспектор в пределах полномочий, предусмотренных законодательством Российской Федерации, обязан:</a:t>
            </a:r>
          </a:p>
          <a:p>
            <a:r>
              <a:rPr lang="ru-RU" dirty="0"/>
              <a:t>1) выдать предписание контролируемому лицу об устранении выявленных нарушений с указанием сроков их устранения и (или) о проведении мероприятий по предотвращению причинения вреда (ущерба) охраняемым законом ценностям, а также других мероприятий, предусмотренных федеральными законами о видах контроля;</a:t>
            </a:r>
          </a:p>
          <a:p>
            <a:r>
              <a:rPr lang="ru-RU" dirty="0"/>
              <a:t>2) незамедлительно принять меры по недопущению причинения вреда (ущерба) охраняемым законом ценностям или прекращению его причинения вплоть до обращения в суд с требованием о принудительном отзыве продукции (товаров), представляющей опасность для жизни, здоровья </a:t>
            </a:r>
            <a:r>
              <a:rPr lang="ru-RU" strike="sngStrike" dirty="0"/>
              <a:t>граждан </a:t>
            </a:r>
            <a:r>
              <a:rPr lang="ru-RU" u="sng" dirty="0"/>
              <a:t>людей </a:t>
            </a:r>
            <a:r>
              <a:rPr lang="ru-RU" dirty="0"/>
              <a:t>и для окружающей среды, о запрете эксплуатации (использования) зданий, строений, сооружений, помещений, оборудования, транспортных средств и иных подобных объектов и с требованием довести до сведения граждан, организаций любым доступным способом информацию о наличии угрозы причинения вреда (ущерба) и способах его предотвращения в случае, если при проведении контрольно-надзорного производства установлено, что деятельность гражданина, организации, владеющих и (или) пользующихся объектом контроля, эксплуатация ими зданий, строений, сооружений, помещений, оборудования, подобных объектов, транспортных средств, производимые и реализуемые ими товары (выполняемые работы, оказываемые услуги) представляют непосредственную угрозу причинения вреда (ущерба) или что такой вред (ущерб) причинен;</a:t>
            </a:r>
          </a:p>
          <a:p>
            <a:r>
              <a:rPr lang="ru-RU" dirty="0"/>
              <a:t>3) при выявлении в ходе контрольно-надзорного мероприятия признаков преступления или административного правонарушения направить соответствующую информацию в государственный орган в соответствии с компетенцией;</a:t>
            </a:r>
          </a:p>
          <a:p>
            <a:r>
              <a:rPr lang="ru-RU" dirty="0"/>
              <a:t>4) принять меры по осуществлению контроля за устранением выявленных нарушений, их предупреждению, предотвращению возможного причинения вреда (ущерба) охраняемым законом ценностям, а также меры по привлечению лиц, допустивших выявленные нарушения, к ответственности;</a:t>
            </a:r>
          </a:p>
          <a:p>
            <a:r>
              <a:rPr lang="ru-RU" dirty="0"/>
              <a:t>5) выдать рекомендации по соблюдению обязательных требований, провести иные мероприятия, направленные на профилактику рисков причинения вреда (ущерба). </a:t>
            </a:r>
          </a:p>
          <a:p>
            <a:r>
              <a:rPr lang="ru-RU" dirty="0"/>
              <a:t>3. Федеральным законом о виде контроля могут быть предусмотрены иные решения, принимаемые по результатам проведения контрольно-надзорных мероприятий.</a:t>
            </a:r>
          </a:p>
          <a:p>
            <a:r>
              <a:rPr lang="ru-RU" dirty="0"/>
              <a:t>4. Положением о виде контроля могут устанавливаться требования к форме и содержанию предписания об устранении выявленных нарушений.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19458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 128.</a:t>
            </a:r>
            <a:r>
              <a:rPr lang="ru-RU" b="1" dirty="0"/>
              <a:t>	Недействительность результатов контрольно-надзорного мероприятия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dirty="0"/>
              <a:t>1. Решения, принятые по результатам контрольно-надзорного мероприятия, проведенного с грубым нарушением требований к организации и осуществлению государственного контроля (надзора), муниципального контроля, предусмотренных частью 2 настоящей статьи, подлежат отмене контрольно-надзорным органом, проводившим контрольно-надзорное мероприятие, вышестоящим контрольно-надзорным органом или судом на основании заявления контролируемого лица, обращения Уполномоченного при Президенте Российской Федерации по защите прав предпринимателей, представления (заявления) прокурора. </a:t>
            </a:r>
          </a:p>
          <a:p>
            <a:r>
              <a:rPr lang="ru-RU" dirty="0"/>
              <a:t>В случае самостоятельного выявления грубых нарушений требований к организации и осуществлению государственного контроля (надзора), муниципального контроля руководитель (заместитель руководителя) контрольно-надзорного органа, проводившего контрольно-надзорное мероприятие, должен издать приказ (распоряжение) о признании его результатов недействительными.</a:t>
            </a:r>
          </a:p>
          <a:p>
            <a:r>
              <a:rPr lang="ru-RU" dirty="0"/>
              <a:t>2. К грубым нарушениям требований к организации и осуществлению государственного контроля (надзора), муниципального контроля относятся:</a:t>
            </a:r>
          </a:p>
          <a:p>
            <a:r>
              <a:rPr lang="ru-RU" dirty="0"/>
              <a:t>1) отсутствие оснований проведения контрольно-надзорных мероприятий в контрольно-надзорном производстве;</a:t>
            </a:r>
          </a:p>
          <a:p>
            <a:r>
              <a:rPr lang="ru-RU" dirty="0"/>
              <a:t>2) отсутствие согласования с органами прокуратуры проведения контрольно-надзорного мероприятия</a:t>
            </a:r>
            <a:r>
              <a:rPr lang="ru-RU" u="sng" dirty="0"/>
              <a:t>,</a:t>
            </a:r>
            <a:r>
              <a:rPr lang="ru-RU" dirty="0"/>
              <a:t> в случае</a:t>
            </a:r>
            <a:r>
              <a:rPr lang="ru-RU" strike="sngStrike" dirty="0"/>
              <a:t>,</a:t>
            </a:r>
            <a:r>
              <a:rPr lang="ru-RU" dirty="0"/>
              <a:t> если такое согласование является обязательным;</a:t>
            </a:r>
          </a:p>
          <a:p>
            <a:r>
              <a:rPr lang="ru-RU" dirty="0"/>
              <a:t>3) нарушение требования об уведомлении о проведении контрольно-надзорного мероприятия, если такое уведомление является обязательным;</a:t>
            </a:r>
          </a:p>
          <a:p>
            <a:r>
              <a:rPr lang="ru-RU" dirty="0"/>
              <a:t>4) нарушение периодичности проведения планового контрольно-надзорного мероприятия;</a:t>
            </a:r>
          </a:p>
          <a:p>
            <a:r>
              <a:rPr lang="ru-RU" dirty="0"/>
              <a:t>5) проведение планового контрольно-надзорного мероприятия, не включенного в соответствующий план проведения контрольно-надзорных мероприятий;</a:t>
            </a:r>
          </a:p>
          <a:p>
            <a:r>
              <a:rPr lang="ru-RU" dirty="0"/>
              <a:t>6) принятие решения по результатам контрольно-надзорного мероприятия на основании оценки соблюдения положений нормативных правовых актов и иных документов, не являющихся обязательными требованиями;</a:t>
            </a:r>
          </a:p>
          <a:p>
            <a:r>
              <a:rPr lang="ru-RU" dirty="0"/>
              <a:t>7) привлечение к проведению контрольно-надзорного мероприятия лиц, участие которых не предусмотрено настоящим Федеральным законом;</a:t>
            </a:r>
          </a:p>
          <a:p>
            <a:r>
              <a:rPr lang="ru-RU" dirty="0"/>
              <a:t>8) нарушение сроков и времени проведения контрольно-надзорного мероприятия;</a:t>
            </a:r>
          </a:p>
          <a:p>
            <a:r>
              <a:rPr lang="ru-RU" dirty="0"/>
              <a:t>9) совершение в ходе контрольно-надзорного мероприятия контрольно-надзорных действий, не предусмотренных настоящим Федеральным законом для такого вида контрольно-надзорного мероприятия;</a:t>
            </a:r>
          </a:p>
          <a:p>
            <a:r>
              <a:rPr lang="ru-RU" dirty="0"/>
              <a:t>10) </a:t>
            </a:r>
            <a:r>
              <a:rPr lang="ru-RU" dirty="0" err="1"/>
              <a:t>непредоставление</a:t>
            </a:r>
            <a:r>
              <a:rPr lang="ru-RU" dirty="0"/>
              <a:t> контролируемому лицу для ознакомления документа с результатами контрольно-надзорного мероприятия в случае, если обязанность его предоставления установлена настоящим Федеральным законом.</a:t>
            </a:r>
          </a:p>
          <a:p>
            <a:r>
              <a:rPr lang="ru-RU" dirty="0"/>
              <a:t>3. Действия инспектора, допустившего грубое нарушение требований к организации и осуществлению государственного контроля (надзора), муниципального контроля, явившееся основанием для признания результатов контрольно-надзорного мероприятия недействительными, подлежат служебной проверке (служебному расследованию).</a:t>
            </a:r>
          </a:p>
          <a:p>
            <a:r>
              <a:rPr lang="ru-RU" dirty="0"/>
              <a:t>4. После признания недействительными результатов контрольно-надзорного мероприятия, проведенного с грубым нарушением требований к организации и осуществлению государственного контроля (надзора), муниципального контроля, повторное внеплановое контрольно-надзорное мероприятие в отношении данного контролируемого лица может быть проведено только по согласованию с </a:t>
            </a:r>
            <a:r>
              <a:rPr lang="ru-RU" u="sng" dirty="0"/>
              <a:t>органами </a:t>
            </a:r>
            <a:r>
              <a:rPr lang="ru-RU" strike="sngStrike" dirty="0"/>
              <a:t>прокуратурой </a:t>
            </a:r>
            <a:r>
              <a:rPr lang="ru-RU" u="sng" dirty="0"/>
              <a:t>прокуратуры </a:t>
            </a:r>
            <a:r>
              <a:rPr lang="ru-RU" dirty="0"/>
              <a:t>вне зависимости от вида контрольно-надзорного мероприятия и основания для его проведения.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045041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Глава 23.</a:t>
            </a:r>
            <a:r>
              <a:rPr lang="ru-RU" sz="3100" b="1" dirty="0"/>
              <a:t>	Специальные режимы государственного контроля (надзора)</a:t>
            </a: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/>
              <a:t> </a:t>
            </a:r>
            <a:r>
              <a:rPr lang="ru-RU" sz="3100" dirty="0" smtClean="0"/>
              <a:t>Статья</a:t>
            </a:r>
            <a:r>
              <a:rPr lang="ru-RU" sz="3100" dirty="0"/>
              <a:t> 134.</a:t>
            </a:r>
            <a:r>
              <a:rPr lang="ru-RU" sz="3100" b="1" dirty="0"/>
              <a:t>	</a:t>
            </a:r>
            <a:r>
              <a:rPr lang="ru-RU" sz="3100" b="1" dirty="0" smtClean="0"/>
              <a:t>Мониторинг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dirty="0"/>
              <a:t>1. Мониторинг - режим дистанционного государственного контроля (надзора), заключающийся в целенаправленном, постоянном (систематическом, регулярном, непрерывном), опосредованном получении информации о деятельности граждан и организаций, об объектах контроля с использованием систем (методов) дистанционного контроля, в том числе с применением технических средств, имеющих функции фото- и киносъемки, видеозаписи, измерения, должностными лицами контрольно-надзорного органа с целью предотвращения причинения вреда (ущерба) охраняемым законом ценностям.</a:t>
            </a:r>
          </a:p>
          <a:p>
            <a:r>
              <a:rPr lang="ru-RU" dirty="0"/>
              <a:t>2. Мониторинг основан на добровольном участии контролируемых лиц и осуществляется в случаях, установленных положением о виде контроля, по заявлению контролируемого лица на условиях соглашения между контролируемым лицом и контрольно-надзорным органом.</a:t>
            </a:r>
          </a:p>
          <a:p>
            <a:r>
              <a:rPr lang="ru-RU" dirty="0"/>
              <a:t>3. Требования, которым должно соответствовать контролируемое лицо для осуществления мониторинга, устанавливаются положением о виде контроля. </a:t>
            </a:r>
          </a:p>
          <a:p>
            <a:r>
              <a:rPr lang="ru-RU" dirty="0"/>
              <a:t>4. Порядок организации и осуществления мониторинга устанавливается положением о виде контроля, соглашением между контрольно-надзорным органом и контролируемым лицом.</a:t>
            </a:r>
          </a:p>
          <a:p>
            <a:r>
              <a:rPr lang="ru-RU" dirty="0"/>
              <a:t>5. Положением о виде контроля регулируется порядок подключения контролируемого лица (объекта) к автоматизированным информационным системам сбора и обработки данных, работающим в автоматическом режиме, специальным техническим средствам, имеющим функции фото- и киносъемки, видеозаписи, измерения, иным средствам сбора или фиксации информации, порядок доступа к указанным информационным системам и иным средствам сбора или фиксации информации, порядок обмена документами и иной информацией, а также характеристики информационных систем сбора и обработки данных, средств сбора или фиксации информации, места их установки, их количество, требования к необходимому программному обеспечению и иные существенные условия.</a:t>
            </a:r>
          </a:p>
          <a:p>
            <a:r>
              <a:rPr lang="ru-RU" dirty="0"/>
              <a:t>6. Форма соглашения о мониторинге утверждается контрольно-надзорным органом и не может содержать преимуществ для отдельных контролируемых лиц или оказывать предпочтение отдельным контролируемым лицам.</a:t>
            </a:r>
          </a:p>
          <a:p>
            <a:r>
              <a:rPr lang="ru-RU" dirty="0"/>
              <a:t>7. Техническое оснащение и сопровождение мониторинга на объектах контролируемого лица производятся за счет контролируемого лица, если иное не установлено положением о виде контроля или соглашением о мониторинге.</a:t>
            </a:r>
          </a:p>
          <a:p>
            <a:r>
              <a:rPr lang="ru-RU" dirty="0"/>
              <a:t>8. Мониторинг осуществляется на основании приказа (распоряжения) руководителя (заместителя руководителя) контрольно-надзорного органа, издаваемого по результатам проведения оценки соответствия контролируемого лица требованиям, предъявляемым к нему для осуществления мониторинга, технической готовности контролируемого лица и контрольно-надзорного органа к информационному взаимодействию в рамках мониторинга и заключения соглашения о мониторинге.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83255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Статья 135.	Постоянный государственный контроль (надзор</a:t>
            </a:r>
            <a:r>
              <a:rPr lang="ru-RU" dirty="0" smtClean="0"/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</a:t>
            </a:r>
            <a:r>
              <a:rPr lang="ru-RU" dirty="0"/>
              <a:t>. Постоянный государственный контроль (надзор) заключается в возможности постоянного пребывания инспекторов на производственных объектах повышенной опасности и проведения указанными лицами мероприятий по контролю за состоянием безопасности и выполнением мероприятий по обеспечению безопасности на таких объектах.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57527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Глава 24.</a:t>
            </a:r>
            <a:r>
              <a:rPr lang="ru-RU" b="1" dirty="0"/>
              <a:t>	Заключительные и переходные положения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Статья 136.</a:t>
            </a:r>
            <a:r>
              <a:rPr lang="ru-RU" b="1" dirty="0"/>
              <a:t>	Вступление в силу настоящего Федерального закона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/>
              <a:t> </a:t>
            </a:r>
          </a:p>
          <a:p>
            <a:r>
              <a:rPr lang="ru-RU" dirty="0"/>
              <a:t>1. Настоящий Федеральный закон вступает в силу с 1 января 2021 года.</a:t>
            </a:r>
          </a:p>
          <a:p>
            <a:r>
              <a:rPr lang="ru-RU" dirty="0"/>
              <a:t>2. Организация, проведение и оформление результатов проверок, иных мероприятий государственного контроля (надзора), муниципального контроля, не завершенных на день вступления в силу настоящего Федерального закона, осуществляются в соответствии с положениями нормативных правовых актов, действовавших на дату начала этих проверок, иных мероприятий государственного контроля (надзора), муниципального контроля.</a:t>
            </a:r>
          </a:p>
          <a:p>
            <a:r>
              <a:rPr lang="ru-RU" dirty="0"/>
              <a:t>3. До 31 декабря 2024 года положением о виде контроля могут предусматриваться документооборот и информирование в рамках досудебного (внесудебного) обжалования решений, действий (бездействия) контрольно-надзорного органа, его должностных лиц, предусмотренных главой 10 настоящего Федерального закона, на бумажном носителе по почте по выбору контролируемого лица.</a:t>
            </a:r>
          </a:p>
          <a:p>
            <a:r>
              <a:rPr lang="ru-RU" dirty="0"/>
              <a:t>4. До 31 декабря 2024 года информирование контролируемых лиц о совершаемых должностными лицами контрольно-надзорного органа и иными уполномоченными лицами действиях и принимаемых решениях, направление документов и сведений контролируемому лицу контрольно-надзорным органом в соответствии со статьей 25 настоящего Федерального закона могут предусматриваться в том числе на бумажном носителе по почте в случае невозможности информирования контролируемого лица в электронной форме либо по запросу контролируемого лица. Контрольно-надзорный орган в срок, не превышающий десяти рабочих дней с даты поступления такого запроса, направляет контролируемому лицу документы и (или) сведения, за исключением документов и сведений, размещаемых в личном кабинете контролируемого лица.</a:t>
            </a:r>
          </a:p>
          <a:p>
            <a:r>
              <a:rPr lang="ru-RU" dirty="0"/>
              <a:t>5. До 31 декабря 2022 года положением о виде муниципального контроля может предусматриваться подготовка органами муниципального контроля в ходе осуществления муниципального контроля документов, информирование контролируемых лиц о совершаемых должностными лицами органов муниципального контроля действиях и принимаемых решениях, обмен документами и сведениями с контролируемыми лицами на бумажном носителе.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35694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Статья 80.	Общие требования к проведению контрольно-надзорных мероприятий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Виды </a:t>
            </a:r>
            <a:r>
              <a:rPr lang="ru-RU" dirty="0"/>
              <a:t>контрольно-надзорных </a:t>
            </a:r>
            <a:r>
              <a:rPr lang="ru-RU" dirty="0" smtClean="0"/>
              <a:t>действий: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) осмотр;</a:t>
            </a:r>
          </a:p>
          <a:p>
            <a:pPr marL="0" indent="0">
              <a:buNone/>
            </a:pPr>
            <a:r>
              <a:rPr lang="ru-RU" dirty="0"/>
              <a:t>2) досмотр;</a:t>
            </a:r>
          </a:p>
          <a:p>
            <a:pPr marL="0" indent="0">
              <a:buNone/>
            </a:pPr>
            <a:r>
              <a:rPr lang="ru-RU" dirty="0"/>
              <a:t>3) опрос;</a:t>
            </a:r>
          </a:p>
          <a:p>
            <a:pPr marL="0" indent="0">
              <a:buNone/>
            </a:pPr>
            <a:r>
              <a:rPr lang="ru-RU" dirty="0"/>
              <a:t>4) получение письменных объяснений;</a:t>
            </a:r>
          </a:p>
          <a:p>
            <a:pPr marL="0" indent="0">
              <a:buNone/>
            </a:pPr>
            <a:r>
              <a:rPr lang="ru-RU" dirty="0"/>
              <a:t>5) истребование документов;</a:t>
            </a:r>
          </a:p>
          <a:p>
            <a:pPr marL="0" indent="0">
              <a:buNone/>
            </a:pPr>
            <a:r>
              <a:rPr lang="ru-RU" dirty="0"/>
              <a:t>6) отбор проб (образцов);</a:t>
            </a:r>
          </a:p>
          <a:p>
            <a:pPr marL="0" indent="0">
              <a:buNone/>
            </a:pPr>
            <a:r>
              <a:rPr lang="ru-RU" dirty="0"/>
              <a:t>7) инструментальное обследование;</a:t>
            </a:r>
          </a:p>
          <a:p>
            <a:pPr marL="0" indent="0">
              <a:buNone/>
            </a:pPr>
            <a:r>
              <a:rPr lang="ru-RU" dirty="0"/>
              <a:t>8) испытание;</a:t>
            </a:r>
          </a:p>
          <a:p>
            <a:pPr marL="0" indent="0">
              <a:buNone/>
            </a:pPr>
            <a:r>
              <a:rPr lang="ru-RU" dirty="0"/>
              <a:t>9) экспертиза;</a:t>
            </a:r>
          </a:p>
          <a:p>
            <a:pPr marL="0" indent="0">
              <a:buNone/>
            </a:pPr>
            <a:r>
              <a:rPr lang="ru-RU" dirty="0"/>
              <a:t>10) эксперимент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256852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/>
              <a:t>Статья 82.</a:t>
            </a:r>
            <a:r>
              <a:rPr lang="ru-RU" sz="2800" b="1" dirty="0"/>
              <a:t>	Организация проведения внеплановых контрольно-надзорных </a:t>
            </a:r>
            <a:r>
              <a:rPr lang="ru-RU" sz="2800" b="1" dirty="0" smtClean="0"/>
              <a:t>мероприятий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Внеплановые контрольно-надзорные мероприятия проводятся по основаниям, предусмотренным пунктами 1, 3 и 4 части 1 статьи 75 настоящего Федерального закона.</a:t>
            </a:r>
          </a:p>
          <a:p>
            <a:r>
              <a:rPr lang="ru-RU" dirty="0"/>
              <a:t>1) наличие в сведениях, являющихся поводом для открытия контрольно-надзорного производства, индикатора риска причинения вреда (ущерба</a:t>
            </a:r>
            <a:r>
              <a:rPr lang="ru-RU" dirty="0" smtClean="0"/>
              <a:t>);</a:t>
            </a:r>
          </a:p>
          <a:p>
            <a:r>
              <a:rPr lang="ru-RU" dirty="0"/>
              <a:t>3) поручение Президента Российской Федерации, Правительства Российской Федерации; </a:t>
            </a:r>
            <a:endParaRPr lang="ru-RU" dirty="0" smtClean="0"/>
          </a:p>
          <a:p>
            <a:r>
              <a:rPr lang="ru-RU" dirty="0"/>
              <a:t>требование прокурора о проведении контрольно-надзорного мероприятия в рамках надзора за исполнением законов, соблюдением прав и свобод человека и гражданина по поступившим в органы прокуратуры материалам и обращениям.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225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       </a:t>
            </a:r>
            <a:r>
              <a:rPr lang="ru-RU" sz="2000" dirty="0" smtClean="0"/>
              <a:t>Статья</a:t>
            </a:r>
            <a:r>
              <a:rPr lang="ru-RU" sz="2000" dirty="0"/>
              <a:t> 8</a:t>
            </a:r>
            <a:r>
              <a:rPr lang="ru-RU" sz="2000" dirty="0" smtClean="0"/>
              <a:t>. </a:t>
            </a:r>
            <a:r>
              <a:rPr lang="ru-RU" sz="2000" b="1" dirty="0" smtClean="0"/>
              <a:t>Стимулирование </a:t>
            </a:r>
            <a:r>
              <a:rPr lang="ru-RU" sz="2000" b="1" dirty="0"/>
              <a:t>добросовестности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           1.</a:t>
            </a:r>
            <a:r>
              <a:rPr lang="ru-RU" sz="2000" dirty="0"/>
              <a:t> При осуществлении государственного контроля (надзора), муниципального контроля проведение профилактических мероприятий, направленных на снижение риска причинения вреда (ущерба), является приоритетным по отношению к проведению контрольно-надзорных мероприятий.</a:t>
            </a:r>
          </a:p>
          <a:p>
            <a:pPr marL="0" indent="0" algn="just">
              <a:buNone/>
            </a:pPr>
            <a:r>
              <a:rPr lang="ru-RU" sz="2000" dirty="0" smtClean="0"/>
              <a:t>           2</a:t>
            </a:r>
            <a:r>
              <a:rPr lang="ru-RU" sz="2000" dirty="0"/>
              <a:t>. Государственный контроль (надзор), муниципальный контроль должны обеспечивать стимулы к добросовестному соблюдению обязательных требований и к минимизации потенциальной выгоды от нарушения обязательных требований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r>
              <a:rPr lang="ru-RU" sz="2000" dirty="0" smtClean="0"/>
              <a:t>           Статья</a:t>
            </a:r>
            <a:r>
              <a:rPr lang="ru-RU" sz="2000" dirty="0"/>
              <a:t> 15</a:t>
            </a:r>
            <a:r>
              <a:rPr lang="ru-RU" sz="2000" dirty="0" smtClean="0"/>
              <a:t>. </a:t>
            </a:r>
            <a:r>
              <a:rPr lang="ru-RU" sz="2000" b="1" dirty="0" smtClean="0"/>
              <a:t>Результативность </a:t>
            </a:r>
            <a:r>
              <a:rPr lang="ru-RU" sz="2000" b="1" dirty="0"/>
              <a:t>и эффективность государственного контроля (надзора), муниципального контроля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           1</a:t>
            </a:r>
            <a:r>
              <a:rPr lang="ru-RU" sz="2000" dirty="0"/>
              <a:t>. Государственный контроль (надзор), муниципальный контроль должны быть направлены на достижение общественно значимых результатов, связанных с минимизацией риска причинения вреда (ущерба) охраняемым законом ценностям.</a:t>
            </a:r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5955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Статья</a:t>
            </a:r>
            <a:r>
              <a:rPr lang="ru-RU" b="1" dirty="0"/>
              <a:t> </a:t>
            </a:r>
            <a:r>
              <a:rPr lang="ru-RU" b="1" dirty="0" smtClean="0"/>
              <a:t>29. Основы </a:t>
            </a:r>
            <a:r>
              <a:rPr lang="ru-RU" b="1" dirty="0"/>
              <a:t>системы оценки и управления рисками причинения вреда (ущерба) охраняемым законом ценностям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          1. </a:t>
            </a:r>
            <a:r>
              <a:rPr lang="ru-RU" b="1" i="1" dirty="0" smtClean="0">
                <a:solidFill>
                  <a:srgbClr val="FF0000"/>
                </a:solidFill>
              </a:rPr>
              <a:t>Государственный </a:t>
            </a:r>
            <a:r>
              <a:rPr lang="ru-RU" b="1" i="1" dirty="0">
                <a:solidFill>
                  <a:srgbClr val="FF0000"/>
                </a:solidFill>
              </a:rPr>
              <a:t>контроль (надзор), муниципальный контроль </a:t>
            </a:r>
            <a:r>
              <a:rPr lang="ru-RU" dirty="0"/>
              <a:t>в Российской Федерации </a:t>
            </a:r>
            <a:r>
              <a:rPr lang="ru-RU" b="1" i="1" dirty="0">
                <a:solidFill>
                  <a:srgbClr val="FF0000"/>
                </a:solidFill>
              </a:rPr>
              <a:t>осуществляются на основе управления рисками причинения вреда (ущерба),</a:t>
            </a:r>
            <a:r>
              <a:rPr lang="ru-RU" b="1" i="1" dirty="0"/>
              <a:t> </a:t>
            </a:r>
            <a:r>
              <a:rPr lang="ru-RU" dirty="0"/>
              <a:t>определяющего выбор профилактических и контрольно-надзорных мероприятий, их содержание (включая объем проверяемых обязательных требований), интенсивность и результаты.</a:t>
            </a:r>
          </a:p>
          <a:p>
            <a:pPr marL="0" indent="0" algn="just">
              <a:buNone/>
            </a:pPr>
            <a:r>
              <a:rPr lang="ru-RU" dirty="0" smtClean="0"/>
              <a:t>          2</a:t>
            </a:r>
            <a:r>
              <a:rPr lang="ru-RU" dirty="0"/>
              <a:t>. </a:t>
            </a:r>
            <a:r>
              <a:rPr lang="ru-RU" b="1" dirty="0"/>
              <a:t>Под риском причинения вреда (ущерба) в целях настоящего Федерального закона понимается вероятность наступления событий, следствием которых </a:t>
            </a:r>
            <a:r>
              <a:rPr lang="ru-RU" dirty="0"/>
              <a:t>может стать причинение вреда (ущерба) различного масштаба и тяжести охраняемым законом ценностям.</a:t>
            </a:r>
          </a:p>
          <a:p>
            <a:pPr marL="0" indent="0" algn="just">
              <a:buNone/>
            </a:pPr>
            <a:r>
              <a:rPr lang="ru-RU" dirty="0" smtClean="0"/>
              <a:t>          3.</a:t>
            </a:r>
            <a:r>
              <a:rPr lang="ru-RU" dirty="0"/>
              <a:t> </a:t>
            </a:r>
            <a:r>
              <a:rPr lang="ru-RU" b="1" dirty="0"/>
              <a:t>Под оценкой риска причинения вреда (ущерба) </a:t>
            </a:r>
            <a:r>
              <a:rPr lang="ru-RU" dirty="0"/>
              <a:t>в целях настоящего Федерального закона </a:t>
            </a:r>
            <a:r>
              <a:rPr lang="ru-RU" b="1" dirty="0"/>
              <a:t>понимается деятельность </a:t>
            </a:r>
            <a:r>
              <a:rPr lang="ru-RU" dirty="0"/>
              <a:t>контрольно-надзорного органа </a:t>
            </a:r>
            <a:r>
              <a:rPr lang="ru-RU" b="1" dirty="0"/>
              <a:t>по определению вероятности возникновения риска и масштаба вреда для охраняемых законом ценностей.</a:t>
            </a:r>
          </a:p>
          <a:p>
            <a:pPr marL="0" indent="0" algn="just">
              <a:buNone/>
            </a:pPr>
            <a:r>
              <a:rPr lang="ru-RU" dirty="0" smtClean="0"/>
              <a:t>          4</a:t>
            </a:r>
            <a:r>
              <a:rPr lang="ru-RU" dirty="0"/>
              <a:t>. </a:t>
            </a:r>
            <a:r>
              <a:rPr lang="ru-RU" b="1" dirty="0"/>
              <a:t>Под управлением риском причинения вреда (ущерба) </a:t>
            </a:r>
            <a:r>
              <a:rPr lang="ru-RU" dirty="0"/>
              <a:t>в целях настоящего Федерального закона понимается </a:t>
            </a:r>
            <a:r>
              <a:rPr lang="ru-RU" b="1" dirty="0"/>
              <a:t>осуществление на основе оценки рисков причинения вреда (ущерба) профилактических и контрольно-надзорных мероприятий с целью обеспечения допустимого уровня риска причинения вреда (ущерба) в соответствующей сфере деятельности. </a:t>
            </a:r>
            <a:r>
              <a:rPr lang="ru-RU" dirty="0"/>
              <a:t>Допустимый уровень риска причинения вреда (ущерба) в рамках вида государственного контроля (надзора) должен закрепляться в ключевых показателях вида контроля.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0411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</a:t>
            </a:r>
            <a:r>
              <a:rPr lang="ru-RU" sz="2000" b="1" dirty="0" smtClean="0"/>
              <a:t>Статья</a:t>
            </a:r>
            <a:r>
              <a:rPr lang="ru-RU" sz="2000" b="1" dirty="0"/>
              <a:t> </a:t>
            </a:r>
            <a:r>
              <a:rPr lang="ru-RU" sz="2000" b="1" dirty="0" smtClean="0"/>
              <a:t>30. Категории</a:t>
            </a:r>
            <a:r>
              <a:rPr lang="ru-RU" sz="2000" b="1" dirty="0"/>
              <a:t>, критерии и индикаторы риска причинения вреда (ущерба) охраняемым законом ценностям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           1</a:t>
            </a:r>
            <a:r>
              <a:rPr lang="ru-RU" sz="2000" dirty="0"/>
              <a:t>. Контрольно-надзорный орган для целей управления рисками причинения вреда (ущерба) при осуществлении государственного контроля (надзора), муниципального контроля относит объекты контроля к одной из следующих категорий риска причинения вреда (ущерба):</a:t>
            </a:r>
          </a:p>
          <a:p>
            <a:pPr marL="0" indent="0" algn="just">
              <a:buNone/>
            </a:pPr>
            <a:r>
              <a:rPr lang="ru-RU" sz="2000" dirty="0" smtClean="0"/>
              <a:t>           1</a:t>
            </a:r>
            <a:r>
              <a:rPr lang="ru-RU" sz="2000" dirty="0"/>
              <a:t>) чрезвычайно высокий риск причинения вреда (ущерба</a:t>
            </a:r>
            <a:r>
              <a:rPr lang="ru-RU" sz="2000" dirty="0" smtClean="0"/>
              <a:t>); 2</a:t>
            </a:r>
            <a:r>
              <a:rPr lang="ru-RU" sz="2000" dirty="0"/>
              <a:t>) высокий риск причинения вреда (ущерба</a:t>
            </a:r>
            <a:r>
              <a:rPr lang="ru-RU" sz="2000" dirty="0" smtClean="0"/>
              <a:t>); 3</a:t>
            </a:r>
            <a:r>
              <a:rPr lang="ru-RU" sz="2000" dirty="0"/>
              <a:t>) значительный риск причинения вреда (ущерба</a:t>
            </a:r>
            <a:r>
              <a:rPr lang="ru-RU" sz="2000" dirty="0" smtClean="0"/>
              <a:t>); 4</a:t>
            </a:r>
            <a:r>
              <a:rPr lang="ru-RU" sz="2000" dirty="0"/>
              <a:t>) средний риск причинения вреда (ущерба</a:t>
            </a:r>
            <a:r>
              <a:rPr lang="ru-RU" sz="2000" dirty="0" smtClean="0"/>
              <a:t>); 5</a:t>
            </a:r>
            <a:r>
              <a:rPr lang="ru-RU" sz="2000" dirty="0"/>
              <a:t>) умеренный риск причинения вреда (ущерба</a:t>
            </a:r>
            <a:r>
              <a:rPr lang="ru-RU" sz="2000" dirty="0" smtClean="0"/>
              <a:t>); 6</a:t>
            </a:r>
            <a:r>
              <a:rPr lang="ru-RU" sz="2000" dirty="0"/>
              <a:t>) низкий риск причинения вреда (ущерба</a:t>
            </a:r>
            <a:r>
              <a:rPr lang="ru-RU" sz="2000" dirty="0" smtClean="0"/>
              <a:t>).</a:t>
            </a:r>
          </a:p>
          <a:p>
            <a:pPr marL="0" indent="0" algn="just">
              <a:buNone/>
            </a:pPr>
            <a:r>
              <a:rPr lang="ru-RU" sz="2000" dirty="0" smtClean="0"/>
              <a:t>           </a:t>
            </a:r>
            <a:r>
              <a:rPr lang="ru-RU" sz="2000" b="1" dirty="0" smtClean="0"/>
              <a:t>Статья</a:t>
            </a:r>
            <a:r>
              <a:rPr lang="ru-RU" sz="2000" b="1" dirty="0"/>
              <a:t> </a:t>
            </a:r>
            <a:r>
              <a:rPr lang="ru-RU" sz="2000" b="1" dirty="0" smtClean="0"/>
              <a:t>32. Учет </a:t>
            </a:r>
            <a:r>
              <a:rPr lang="ru-RU" sz="2000" b="1" dirty="0"/>
              <a:t>рисков причинения вреда (ущерба) охраняемым законом ценностям при проведении контрольно-надзорных мероприятий</a:t>
            </a:r>
          </a:p>
          <a:p>
            <a:pPr marL="0" indent="0" algn="just">
              <a:buNone/>
            </a:pPr>
            <a:r>
              <a:rPr lang="ru-RU" sz="2000" dirty="0" smtClean="0"/>
              <a:t>           Чрезвычайно </a:t>
            </a:r>
            <a:r>
              <a:rPr lang="ru-RU" sz="2000" dirty="0"/>
              <a:t>высокий риск причинения вреда (ущерба) – не менее одного, но не более двух КНД /год;  </a:t>
            </a:r>
          </a:p>
          <a:p>
            <a:pPr marL="0" indent="0" algn="just">
              <a:buNone/>
            </a:pPr>
            <a:r>
              <a:rPr lang="ru-RU" sz="2000" dirty="0"/>
              <a:t>     </a:t>
            </a:r>
            <a:r>
              <a:rPr lang="ru-RU" sz="2000" dirty="0" smtClean="0"/>
              <a:t>      Высокий </a:t>
            </a:r>
            <a:r>
              <a:rPr lang="ru-RU" sz="2000" dirty="0"/>
              <a:t>или значительный риск причинения вреда (ущерба) - не менее одного КНД/4 года  и не более одного КНД/2 года; </a:t>
            </a:r>
          </a:p>
          <a:p>
            <a:pPr marL="0" indent="0" algn="just">
              <a:buNone/>
            </a:pPr>
            <a:r>
              <a:rPr lang="ru-RU" sz="2000" dirty="0" smtClean="0"/>
              <a:t>           Средний </a:t>
            </a:r>
            <a:r>
              <a:rPr lang="ru-RU" sz="2000" dirty="0"/>
              <a:t>и умеренный риск причинения вреда (ущерба) - не менее одного КНД/6 лет и не более одного КНД/3 года; </a:t>
            </a:r>
          </a:p>
          <a:p>
            <a:pPr marL="0" indent="0" algn="just">
              <a:buNone/>
            </a:pPr>
            <a:r>
              <a:rPr lang="ru-RU" sz="2000" dirty="0"/>
              <a:t>      </a:t>
            </a:r>
            <a:r>
              <a:rPr lang="ru-RU" sz="2000" dirty="0" smtClean="0"/>
              <a:t>     Низкий </a:t>
            </a:r>
            <a:r>
              <a:rPr lang="ru-RU" sz="2000" dirty="0"/>
              <a:t>риск причинения вреда (ущерба) – КНД не проводятся.</a:t>
            </a:r>
          </a:p>
          <a:p>
            <a:pPr marL="0" indent="0">
              <a:buNone/>
            </a:pP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674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>
            <a:noAutofit/>
          </a:bodyPr>
          <a:lstStyle/>
          <a:p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/>
              <a:t>     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4174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ru-RU" sz="2800" dirty="0"/>
              <a:t>Статья 56.</a:t>
            </a:r>
            <a:r>
              <a:rPr lang="ru-RU" sz="2800" b="1" dirty="0"/>
              <a:t>	Виды профилактических </a:t>
            </a:r>
            <a:r>
              <a:rPr lang="ru-RU" sz="2800" b="1" dirty="0" smtClean="0"/>
              <a:t>мероприятий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400" dirty="0" smtClean="0"/>
              <a:t>          1</a:t>
            </a:r>
            <a:r>
              <a:rPr lang="ru-RU" sz="1400" dirty="0"/>
              <a:t>. Контрольно-надзорные органы могут проводить следующие профилактические мероприятия:</a:t>
            </a:r>
          </a:p>
          <a:p>
            <a:pPr marL="0" indent="0" algn="just"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          1</a:t>
            </a:r>
            <a:r>
              <a:rPr lang="ru-RU" sz="1400" b="1" i="1" dirty="0">
                <a:solidFill>
                  <a:srgbClr val="FF0000"/>
                </a:solidFill>
              </a:rPr>
              <a:t>) информирование; </a:t>
            </a:r>
          </a:p>
          <a:p>
            <a:pPr marL="0" indent="0" algn="just"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          2</a:t>
            </a:r>
            <a:r>
              <a:rPr lang="ru-RU" sz="1400" b="1" i="1" dirty="0">
                <a:solidFill>
                  <a:srgbClr val="FF0000"/>
                </a:solidFill>
              </a:rPr>
              <a:t>) обобщение правоприменительной практики;</a:t>
            </a:r>
          </a:p>
          <a:p>
            <a:pPr marL="0" indent="0" algn="just"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          3</a:t>
            </a:r>
            <a:r>
              <a:rPr lang="ru-RU" sz="1400" b="1" i="1" dirty="0">
                <a:solidFill>
                  <a:srgbClr val="FF0000"/>
                </a:solidFill>
              </a:rPr>
              <a:t>) выпуск руководств по соблюдению обязательных требований;</a:t>
            </a:r>
          </a:p>
          <a:p>
            <a:pPr marL="0" indent="0" algn="just">
              <a:buNone/>
            </a:pPr>
            <a:r>
              <a:rPr lang="ru-RU" sz="1400" dirty="0" smtClean="0"/>
              <a:t>          4</a:t>
            </a:r>
            <a:r>
              <a:rPr lang="ru-RU" sz="1400" dirty="0"/>
              <a:t>) меры стимулирования добросовестности;</a:t>
            </a:r>
          </a:p>
          <a:p>
            <a:pPr marL="0" indent="0" algn="just"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          5) объявление предостережения;</a:t>
            </a:r>
          </a:p>
          <a:p>
            <a:pPr marL="0" indent="0" algn="just"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          6) выдача рекомендаций по соблюдению обязательных требований;</a:t>
            </a:r>
          </a:p>
          <a:p>
            <a:pPr marL="0" indent="0" algn="just"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          7)  консультирование;</a:t>
            </a:r>
          </a:p>
          <a:p>
            <a:pPr marL="0" indent="0" algn="just">
              <a:buNone/>
            </a:pPr>
            <a:r>
              <a:rPr lang="ru-RU" sz="1400" dirty="0" smtClean="0"/>
              <a:t>          8</a:t>
            </a:r>
            <a:r>
              <a:rPr lang="ru-RU" sz="1400" dirty="0"/>
              <a:t>) профилактическое сопровождение; </a:t>
            </a:r>
          </a:p>
          <a:p>
            <a:pPr marL="0" indent="0" algn="just">
              <a:buNone/>
            </a:pPr>
            <a:r>
              <a:rPr lang="ru-RU" sz="1400" dirty="0" smtClean="0"/>
              <a:t>          9</a:t>
            </a:r>
            <a:r>
              <a:rPr lang="ru-RU" sz="1400" dirty="0"/>
              <a:t>) </a:t>
            </a:r>
            <a:r>
              <a:rPr lang="ru-RU" sz="1400" dirty="0" err="1"/>
              <a:t>самообследование</a:t>
            </a:r>
            <a:r>
              <a:rPr lang="ru-RU" sz="1400" dirty="0"/>
              <a:t>;</a:t>
            </a:r>
          </a:p>
          <a:p>
            <a:pPr marL="0" indent="0" algn="just"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         10</a:t>
            </a:r>
            <a:r>
              <a:rPr lang="ru-RU" sz="1400" b="1" i="1" dirty="0">
                <a:solidFill>
                  <a:srgbClr val="FF0000"/>
                </a:solidFill>
              </a:rPr>
              <a:t>) профилактический визит;</a:t>
            </a:r>
          </a:p>
          <a:p>
            <a:pPr marL="0" indent="0" algn="just">
              <a:buNone/>
            </a:pPr>
            <a:r>
              <a:rPr lang="ru-RU" sz="1400" dirty="0" smtClean="0"/>
              <a:t>         11</a:t>
            </a:r>
            <a:r>
              <a:rPr lang="ru-RU" sz="1400" dirty="0"/>
              <a:t>) иные мероприятия, направленные на профилактику рисков причинения вреда (ущерба).</a:t>
            </a:r>
          </a:p>
          <a:p>
            <a:pPr marL="0" indent="0" algn="just">
              <a:buNone/>
            </a:pPr>
            <a:r>
              <a:rPr lang="ru-RU" sz="1400" dirty="0" smtClean="0"/>
              <a:t>         2</a:t>
            </a:r>
            <a:r>
              <a:rPr lang="ru-RU" sz="1400" dirty="0"/>
              <a:t>. Виды профилактических мероприятий, которые проводятся при осуществлении государственного контроля (надзора), муниципального контроля, определяются положением о виде контроля с учетом того, что при осуществлении государственного контроля (надзора) является обязательным проведение профилактических мероприятий, указанных в пунктах 1 - 3, 5 - 7 и 10 части 1 настоящей статьи, а при осуществлении муниципального контроля - проведение профилактических мероприятий, предусмотренных пунктами 1, 5 и 6 части 1 настоящей статьи, если иное не установлено федеральным законом о виде контроля, общими требованиями к организации и осуществлению вида муниципального контроля, утвержденными Правительством Российской Федерации.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91983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ru-RU" sz="2800" dirty="0"/>
              <a:t>Статья 56.</a:t>
            </a:r>
            <a:r>
              <a:rPr lang="ru-RU" sz="2800" b="1" dirty="0"/>
              <a:t>	Виды профилактических </a:t>
            </a:r>
            <a:r>
              <a:rPr lang="ru-RU" sz="2800" b="1" dirty="0" smtClean="0"/>
              <a:t>мероприятий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>
              <a:solidFill>
                <a:srgbClr val="FF0000"/>
              </a:solidFill>
            </a:endParaRPr>
          </a:p>
          <a:p>
            <a:endParaRPr lang="ru-RU" b="1" i="1" dirty="0" smtClean="0">
              <a:solidFill>
                <a:srgbClr val="FF0000"/>
              </a:solidFill>
            </a:endParaRPr>
          </a:p>
          <a:p>
            <a:endParaRPr lang="ru-RU" b="1" i="1" dirty="0">
              <a:solidFill>
                <a:srgbClr val="FF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930427"/>
              </p:ext>
            </p:extLst>
          </p:nvPr>
        </p:nvGraphicFramePr>
        <p:xfrm>
          <a:off x="683568" y="836712"/>
          <a:ext cx="7920880" cy="52747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3960440"/>
              </a:tblGrid>
              <a:tr h="320695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ПРОФИЛАКТИЧЕСКИЕ МЕРОПРИЯТИЯ (обязательные)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0695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Государственный контроль (надзор)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Муниципальный контроль </a:t>
                      </a:r>
                      <a:endParaRPr lang="ru-RU" b="1" dirty="0"/>
                    </a:p>
                  </a:txBody>
                  <a:tcPr/>
                </a:tc>
              </a:tr>
              <a:tr h="4543185">
                <a:tc>
                  <a:txBody>
                    <a:bodyPr/>
                    <a:lstStyle/>
                    <a:p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1) информирование; </a:t>
                      </a:r>
                    </a:p>
                    <a:p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2) обобщение правоприменительной практики;</a:t>
                      </a:r>
                    </a:p>
                    <a:p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3) выпуск руководств по соблюдению обязательных требований;</a:t>
                      </a:r>
                    </a:p>
                    <a:p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5) объявление предостережения;</a:t>
                      </a:r>
                    </a:p>
                    <a:p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6) выдача рекомендаций по соблюдению обязательных требований;</a:t>
                      </a:r>
                    </a:p>
                    <a:p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7)  консультирование;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10) профилактический визит;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1) информирование; </a:t>
                      </a:r>
                    </a:p>
                    <a:p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5) объявление предостережения;</a:t>
                      </a:r>
                    </a:p>
                    <a:p>
                      <a:r>
                        <a:rPr lang="ru-RU" sz="2000" b="1" i="1" dirty="0" smtClean="0">
                          <a:solidFill>
                            <a:srgbClr val="FF0000"/>
                          </a:solidFill>
                        </a:rPr>
                        <a:t>6) выдача рекомендаций по соблюдению обязательных требований;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2129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2183</Words>
  <Application>Microsoft Office PowerPoint</Application>
  <PresentationFormat>Экран (4:3)</PresentationFormat>
  <Paragraphs>289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Проект закона  О государственном контроле (надзоре) и муниципальном  контроле в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Статья 56. Виды профилактических мероприятий</vt:lpstr>
      <vt:lpstr>Статья 56. Виды профилактических мероприятий</vt:lpstr>
      <vt:lpstr>Статья 80. Общие требования к проведению контрольно-надзорных мероприятий</vt:lpstr>
      <vt:lpstr>Статья 83. Выездное обследование</vt:lpstr>
      <vt:lpstr>Статья 84. Контрольная закупка</vt:lpstr>
      <vt:lpstr>Статья 85. Мониторинговая закупка</vt:lpstr>
      <vt:lpstr>Статья 86. Выборочный контроль</vt:lpstr>
      <vt:lpstr>Статья 87. Инспекционный  визит</vt:lpstr>
      <vt:lpstr>Статья 88. Рейд</vt:lpstr>
      <vt:lpstr>Презентация PowerPoint</vt:lpstr>
      <vt:lpstr>Презентация PowerPoint</vt:lpstr>
      <vt:lpstr>Глава 17. Контрольно-надзорные действия (КНД)  Статья 91. Осмотр</vt:lpstr>
      <vt:lpstr>КНД. Статья 92. Досмотр</vt:lpstr>
      <vt:lpstr>КНД. Статья 93. Опрос</vt:lpstr>
      <vt:lpstr>КНД. Статья 94. Получение письменных объяснений</vt:lpstr>
      <vt:lpstr>КНД. Статья 95. Истребование документов</vt:lpstr>
      <vt:lpstr>КНД. Статья 96. Отбор проб (образцов)</vt:lpstr>
      <vt:lpstr>Статья 97. Инструментальное обследование</vt:lpstr>
      <vt:lpstr>Статья 98. Испытание</vt:lpstr>
      <vt:lpstr>Статья 99. Экспертиза</vt:lpstr>
      <vt:lpstr>Статья 100. Эксперимент</vt:lpstr>
      <vt:lpstr>Глава 20. Сроки. Издержки контрольно-надзорного производства  Статья 120. Исчисление срока</vt:lpstr>
      <vt:lpstr>Глава 21. Результаты контрольно-надзорного производства  Статья 124. Оформление результатов КНП</vt:lpstr>
      <vt:lpstr>Статья 127. Решения, принимаемые по результатам контрольно-надзорных мероприятий</vt:lpstr>
      <vt:lpstr>Статья 128. Недействительность результатов контрольно-надзорного мероприятия </vt:lpstr>
      <vt:lpstr>Глава 23. Специальные режимы государственного контроля (надзора)  Статья 134. Мониторинг</vt:lpstr>
      <vt:lpstr>Статья 135. Постоянный государственный контроль (надзор) </vt:lpstr>
      <vt:lpstr>Глава 24. Заключительные и переходные положения   Статья 136. Вступление в силу настоящего Федерального закона </vt:lpstr>
      <vt:lpstr>Статья 80. Общие требования к проведению контрольно-надзорных мероприятий</vt:lpstr>
      <vt:lpstr>Статья 82. Организация проведения внеплановых контрольно-надзорных мероприятий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закона  О государственном контроле (надзоре) и муниципальном  контроле в Российской Федерации</dc:title>
  <dc:creator>Админ</dc:creator>
  <cp:lastModifiedBy>Админ</cp:lastModifiedBy>
  <cp:revision>71</cp:revision>
  <dcterms:created xsi:type="dcterms:W3CDTF">2020-01-17T00:54:41Z</dcterms:created>
  <dcterms:modified xsi:type="dcterms:W3CDTF">2020-01-27T05:03:49Z</dcterms:modified>
</cp:coreProperties>
</file>