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9" r:id="rId3"/>
    <p:sldId id="290" r:id="rId4"/>
    <p:sldId id="291" r:id="rId5"/>
    <p:sldId id="292" r:id="rId6"/>
    <p:sldId id="29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6"/>
            <a:ext cx="7772400" cy="309634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Проект закона</a:t>
            </a:r>
            <a:br>
              <a:rPr lang="ru-RU" b="1" dirty="0" smtClean="0">
                <a:solidFill>
                  <a:schemeClr val="accent2"/>
                </a:solidFill>
              </a:rPr>
            </a:br>
            <a:r>
              <a:rPr lang="ru-RU" b="1" dirty="0" smtClean="0">
                <a:solidFill>
                  <a:schemeClr val="accent2"/>
                </a:solidFill>
              </a:rPr>
              <a:t> </a:t>
            </a:r>
            <a:r>
              <a:rPr lang="ru-RU" b="1" dirty="0">
                <a:solidFill>
                  <a:schemeClr val="accent2"/>
                </a:solidFill>
              </a:rPr>
              <a:t>О государственном контроле (надзоре) и муниципальном </a:t>
            </a:r>
            <a:br>
              <a:rPr lang="ru-RU" b="1" dirty="0">
                <a:solidFill>
                  <a:schemeClr val="accent2"/>
                </a:solidFill>
              </a:rPr>
            </a:br>
            <a:r>
              <a:rPr lang="ru-RU" b="1" dirty="0">
                <a:solidFill>
                  <a:schemeClr val="accent2"/>
                </a:solidFill>
              </a:rPr>
              <a:t>контроле в Российской </a:t>
            </a:r>
            <a:r>
              <a:rPr lang="ru-RU" b="1" dirty="0" smtClean="0">
                <a:solidFill>
                  <a:schemeClr val="accent2"/>
                </a:solidFill>
              </a:rPr>
              <a:t>Федерации</a:t>
            </a: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Первое чтение февраль 2020  </a:t>
            </a:r>
            <a:endParaRPr lang="ru-RU" b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984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12616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Статья 1.</a:t>
            </a:r>
            <a:r>
              <a:rPr lang="ru-RU" dirty="0" smtClean="0"/>
              <a:t> Под </a:t>
            </a:r>
            <a:r>
              <a:rPr lang="ru-RU" dirty="0"/>
              <a:t>государственным контролем (надзором), муниципальным контролем понимается </a:t>
            </a:r>
            <a:r>
              <a:rPr lang="ru-RU" b="1" i="1" dirty="0">
                <a:solidFill>
                  <a:srgbClr val="FF0000"/>
                </a:solidFill>
              </a:rPr>
              <a:t>деятельность контрольно-надзорных органов, направленная на предупреждение и пресечение причинения вреда (ущерба) жизни, здоровью людей, </a:t>
            </a:r>
            <a:r>
              <a:rPr lang="ru-RU" dirty="0"/>
              <a:t>нравственности, правам и законным интересам граждан и организаций, вреда (ущерба) животным, растениям, окружающей среде, обороне страны и безопасности государства, объектам культурного наследия, иным охраняемым законом ценностям, </a:t>
            </a:r>
            <a:r>
              <a:rPr lang="ru-RU" b="1" i="1" dirty="0">
                <a:solidFill>
                  <a:srgbClr val="FF0000"/>
                </a:solidFill>
              </a:rPr>
              <a:t>осуществляемая</a:t>
            </a:r>
            <a:r>
              <a:rPr lang="ru-RU" dirty="0"/>
              <a:t> в пределах полномочий указанных органов </a:t>
            </a:r>
            <a:r>
              <a:rPr lang="ru-RU" b="1" i="1" dirty="0">
                <a:solidFill>
                  <a:srgbClr val="FF0000"/>
                </a:solidFill>
              </a:rPr>
              <a:t>путем профилактики рисков причинения вреда (ущерба) охраняемым законом ценностям </a:t>
            </a:r>
            <a:r>
              <a:rPr lang="ru-RU" dirty="0"/>
              <a:t>(далее также </a:t>
            </a:r>
            <a:r>
              <a:rPr lang="ru-RU" dirty="0" smtClean="0"/>
              <a:t>-риск </a:t>
            </a:r>
            <a:r>
              <a:rPr lang="ru-RU" dirty="0"/>
              <a:t>причинения вреда (ущерба), оценки соблюдения гражданами и организациями обязательных требований и выявления их нарушений, принятия предусмотренных законодательством Российской Федерации мер по пресечению выявленных нарушений, устранению их последствий и (или) по восстановлению правового положения, существовавшего до такого нарушения обязательных требований.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230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b="1" dirty="0" smtClean="0"/>
              <a:t>          Статья</a:t>
            </a:r>
            <a:r>
              <a:rPr lang="ru-RU" b="1" dirty="0"/>
              <a:t> </a:t>
            </a:r>
            <a:r>
              <a:rPr lang="ru-RU" b="1" dirty="0" smtClean="0"/>
              <a:t>3. Система </a:t>
            </a:r>
            <a:r>
              <a:rPr lang="ru-RU" b="1" dirty="0"/>
              <a:t>нормативного правового регулирования государственного контроля (надзора), муниципального </a:t>
            </a:r>
            <a:r>
              <a:rPr lang="ru-RU" b="1" dirty="0" smtClean="0"/>
              <a:t>контроля</a:t>
            </a:r>
          </a:p>
          <a:p>
            <a:pPr marL="0" indent="0" algn="just">
              <a:buNone/>
            </a:pPr>
            <a:r>
              <a:rPr lang="ru-RU" dirty="0" smtClean="0"/>
              <a:t>          п 4</a:t>
            </a:r>
            <a:r>
              <a:rPr lang="ru-RU" dirty="0"/>
              <a:t>. Положением о виде контроля определяются:</a:t>
            </a:r>
          </a:p>
          <a:p>
            <a:pPr marL="0" indent="0" algn="just">
              <a:buNone/>
            </a:pPr>
            <a:r>
              <a:rPr lang="ru-RU" dirty="0" smtClean="0"/>
              <a:t>          2)</a:t>
            </a:r>
            <a:r>
              <a:rPr lang="ru-RU" dirty="0"/>
              <a:t> критерии отнесения объектов контроля к категориям риска причинения вреда (ущерба) в рамках вида контроля</a:t>
            </a:r>
            <a:r>
              <a:rPr lang="ru-RU" dirty="0" smtClean="0"/>
              <a:t>;</a:t>
            </a:r>
            <a:r>
              <a:rPr lang="ru-RU" dirty="0"/>
              <a:t>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          5</a:t>
            </a:r>
            <a:r>
              <a:rPr lang="ru-RU" dirty="0"/>
              <a:t>) виды и периодичность проведения плановых контрольно-надзорных мероприятий для каждой категории риска причинения вреда (ущерба), за исключением категории низкого риска причинения вреда (ущерба</a:t>
            </a:r>
            <a:r>
              <a:rPr lang="ru-RU" dirty="0" smtClean="0"/>
              <a:t>);</a:t>
            </a:r>
          </a:p>
          <a:p>
            <a:pPr marL="0" indent="0" algn="just">
              <a:buNone/>
            </a:pPr>
            <a:r>
              <a:rPr lang="ru-RU" dirty="0" smtClean="0"/>
              <a:t>          </a:t>
            </a:r>
            <a:r>
              <a:rPr lang="ru-RU" b="1" dirty="0" smtClean="0"/>
              <a:t>Статья</a:t>
            </a:r>
            <a:r>
              <a:rPr lang="ru-RU" b="1" dirty="0"/>
              <a:t> 4</a:t>
            </a:r>
            <a:r>
              <a:rPr lang="ru-RU" b="1" dirty="0" smtClean="0"/>
              <a:t>. Полномочия </a:t>
            </a:r>
            <a:r>
              <a:rPr lang="ru-RU" b="1" dirty="0"/>
              <a:t>органов государственной власти Российской Федерации в области государственного контроля (надзора), муниципального контроля</a:t>
            </a: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          К </a:t>
            </a:r>
            <a:r>
              <a:rPr lang="ru-RU" dirty="0"/>
              <a:t>полномочиям органов государственной власти Российской Федерации в области государственного контроля (надзора), муниципального контроля относятся:</a:t>
            </a:r>
          </a:p>
          <a:p>
            <a:pPr marL="0" indent="0" algn="just">
              <a:buNone/>
            </a:pPr>
            <a:r>
              <a:rPr lang="ru-RU" dirty="0" smtClean="0"/>
              <a:t>          принятие </a:t>
            </a:r>
            <a:r>
              <a:rPr lang="ru-RU" dirty="0"/>
              <a:t>федеральных законов, иных нормативных правовых актов Российской Федерации по вопросам организации и осуществления государственного контроля (надзора), муниципального контроля, в том числе устанавливающих:</a:t>
            </a:r>
          </a:p>
          <a:p>
            <a:pPr marL="0" indent="0" algn="just">
              <a:buNone/>
            </a:pPr>
            <a:r>
              <a:rPr lang="ru-RU" dirty="0" smtClean="0"/>
              <a:t>          л</a:t>
            </a:r>
            <a:r>
              <a:rPr lang="ru-RU" dirty="0"/>
              <a:t>) основы организации и применения системы управления рисками причинения вреда (ущерба) при осуществлении государственного контроля (надзора);</a:t>
            </a:r>
          </a:p>
          <a:p>
            <a:pPr marL="0" indent="0" algn="just">
              <a:buNone/>
            </a:pPr>
            <a:r>
              <a:rPr lang="ru-RU" dirty="0" smtClean="0"/>
              <a:t>          м</a:t>
            </a:r>
            <a:r>
              <a:rPr lang="ru-RU" dirty="0"/>
              <a:t>) основы организации профилактики рисков причинения вреда (ущерба);</a:t>
            </a:r>
          </a:p>
          <a:p>
            <a:pPr algn="just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1472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       </a:t>
            </a:r>
            <a:r>
              <a:rPr lang="ru-RU" sz="2000" dirty="0" smtClean="0"/>
              <a:t>Статья</a:t>
            </a:r>
            <a:r>
              <a:rPr lang="ru-RU" sz="2000" dirty="0"/>
              <a:t> 8</a:t>
            </a:r>
            <a:r>
              <a:rPr lang="ru-RU" sz="2000" dirty="0" smtClean="0"/>
              <a:t>. </a:t>
            </a:r>
            <a:r>
              <a:rPr lang="ru-RU" sz="2000" b="1" dirty="0" smtClean="0"/>
              <a:t>Стимулирование </a:t>
            </a:r>
            <a:r>
              <a:rPr lang="ru-RU" sz="2000" b="1" dirty="0"/>
              <a:t>добросовестности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           1.</a:t>
            </a:r>
            <a:r>
              <a:rPr lang="ru-RU" sz="2000" dirty="0"/>
              <a:t> При осуществлении государственного контроля (надзора), муниципального контроля </a:t>
            </a:r>
            <a:r>
              <a:rPr lang="ru-RU" sz="2000" b="1" i="1" dirty="0">
                <a:solidFill>
                  <a:srgbClr val="FF0000"/>
                </a:solidFill>
              </a:rPr>
              <a:t>проведение профилактических мероприятий, направленных на снижение риска причинения вреда (ущерба), является приоритетным по отношению к проведению контрольно-надзорных мероприятий.</a:t>
            </a:r>
          </a:p>
          <a:p>
            <a:pPr marL="0" indent="0" algn="just">
              <a:buNone/>
            </a:pPr>
            <a:r>
              <a:rPr lang="ru-RU" sz="2000" dirty="0" smtClean="0"/>
              <a:t>           2</a:t>
            </a:r>
            <a:r>
              <a:rPr lang="ru-RU" sz="2000" dirty="0"/>
              <a:t>. Государственный контроль (надзор), муниципальный контроль должны обеспечивать стимулы к добросовестному соблюдению обязательных требований и к минимизации потенциальной выгоды от нарушения обязательных требований</a:t>
            </a:r>
            <a:r>
              <a:rPr lang="ru-RU" sz="2000" dirty="0" smtClean="0"/>
              <a:t>.</a:t>
            </a:r>
          </a:p>
          <a:p>
            <a:pPr marL="0" indent="0" algn="just">
              <a:buNone/>
            </a:pPr>
            <a:r>
              <a:rPr lang="ru-RU" sz="2000" dirty="0" smtClean="0"/>
              <a:t>           Статья</a:t>
            </a:r>
            <a:r>
              <a:rPr lang="ru-RU" sz="2000" dirty="0"/>
              <a:t> 15</a:t>
            </a:r>
            <a:r>
              <a:rPr lang="ru-RU" sz="2000" dirty="0" smtClean="0"/>
              <a:t>. </a:t>
            </a:r>
            <a:r>
              <a:rPr lang="ru-RU" sz="2000" b="1" dirty="0" smtClean="0"/>
              <a:t>Результативность </a:t>
            </a:r>
            <a:r>
              <a:rPr lang="ru-RU" sz="2000" b="1" dirty="0"/>
              <a:t>и эффективность государственного контроля (надзора), муниципального контроля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           1</a:t>
            </a:r>
            <a:r>
              <a:rPr lang="ru-RU" sz="2000" dirty="0"/>
              <a:t>. </a:t>
            </a:r>
            <a:r>
              <a:rPr lang="ru-RU" sz="2000" b="1" i="1" dirty="0">
                <a:solidFill>
                  <a:srgbClr val="FF0000"/>
                </a:solidFill>
              </a:rPr>
              <a:t>Государственный контроль (надзор), муниципальный контроль должны быть направлены на достижение общественно значимых результатов, связанных с минимизацией риска причинения вреда (ущерба) охраняемым законом ценностям.</a:t>
            </a:r>
          </a:p>
          <a:p>
            <a:pPr marL="0" indent="0" algn="just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35955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Статья</a:t>
            </a:r>
            <a:r>
              <a:rPr lang="ru-RU" b="1" dirty="0"/>
              <a:t> </a:t>
            </a:r>
            <a:r>
              <a:rPr lang="ru-RU" b="1" dirty="0" smtClean="0"/>
              <a:t>29. Основы </a:t>
            </a:r>
            <a:r>
              <a:rPr lang="ru-RU" b="1" dirty="0"/>
              <a:t>системы оценки и управления рисками причинения вреда (ущерба) охраняемым законом ценностям</a:t>
            </a:r>
            <a:endParaRPr lang="ru-RU" dirty="0"/>
          </a:p>
          <a:p>
            <a:pPr marL="0" indent="0" algn="just">
              <a:buNone/>
            </a:pPr>
            <a:r>
              <a:rPr lang="ru-RU" dirty="0" smtClean="0"/>
              <a:t>          1. </a:t>
            </a:r>
            <a:r>
              <a:rPr lang="ru-RU" b="1" i="1" dirty="0" smtClean="0">
                <a:solidFill>
                  <a:srgbClr val="FF0000"/>
                </a:solidFill>
              </a:rPr>
              <a:t>Государственный </a:t>
            </a:r>
            <a:r>
              <a:rPr lang="ru-RU" b="1" i="1" dirty="0">
                <a:solidFill>
                  <a:srgbClr val="FF0000"/>
                </a:solidFill>
              </a:rPr>
              <a:t>контроль (надзор), муниципальный контроль </a:t>
            </a:r>
            <a:r>
              <a:rPr lang="ru-RU" dirty="0"/>
              <a:t>в Российской Федерации </a:t>
            </a:r>
            <a:r>
              <a:rPr lang="ru-RU" b="1" i="1" dirty="0">
                <a:solidFill>
                  <a:srgbClr val="FF0000"/>
                </a:solidFill>
              </a:rPr>
              <a:t>осуществляются на основе управления рисками причинения вреда (ущерба),</a:t>
            </a:r>
            <a:r>
              <a:rPr lang="ru-RU" b="1" i="1" dirty="0"/>
              <a:t> </a:t>
            </a:r>
            <a:r>
              <a:rPr lang="ru-RU" dirty="0"/>
              <a:t>определяющего выбор профилактических и контрольно-надзорных мероприятий, их содержание (включая объем проверяемых обязательных требований), интенсивность и результаты.</a:t>
            </a:r>
          </a:p>
          <a:p>
            <a:pPr marL="0" indent="0" algn="just">
              <a:buNone/>
            </a:pPr>
            <a:r>
              <a:rPr lang="ru-RU" dirty="0" smtClean="0"/>
              <a:t>          2</a:t>
            </a:r>
            <a:r>
              <a:rPr lang="ru-RU" dirty="0"/>
              <a:t>. </a:t>
            </a:r>
            <a:r>
              <a:rPr lang="ru-RU" b="1" i="1" dirty="0">
                <a:solidFill>
                  <a:srgbClr val="FF0000"/>
                </a:solidFill>
              </a:rPr>
              <a:t>Под риском причинения вреда (ущерба)</a:t>
            </a:r>
            <a:r>
              <a:rPr lang="ru-RU" b="1" dirty="0"/>
              <a:t> </a:t>
            </a:r>
            <a:r>
              <a:rPr lang="ru-RU" dirty="0"/>
              <a:t>в целях настоящего Федерального закона </a:t>
            </a:r>
            <a:r>
              <a:rPr lang="ru-RU" b="1" i="1" dirty="0">
                <a:solidFill>
                  <a:srgbClr val="FF0000"/>
                </a:solidFill>
              </a:rPr>
              <a:t>понимается вероятность наступления событий, следствием которых может стать причинение вреда (ущерба) </a:t>
            </a:r>
            <a:r>
              <a:rPr lang="ru-RU" dirty="0"/>
              <a:t>различного масштаба и тяжести охраняемым законом ценностям.</a:t>
            </a:r>
          </a:p>
          <a:p>
            <a:pPr marL="0" indent="0" algn="just">
              <a:buNone/>
            </a:pPr>
            <a:r>
              <a:rPr lang="ru-RU" dirty="0" smtClean="0"/>
              <a:t>          3.</a:t>
            </a:r>
            <a:r>
              <a:rPr lang="ru-RU" dirty="0"/>
              <a:t> </a:t>
            </a:r>
            <a:r>
              <a:rPr lang="ru-RU" b="1" i="1" dirty="0">
                <a:solidFill>
                  <a:srgbClr val="FF0000"/>
                </a:solidFill>
              </a:rPr>
              <a:t>Под оценкой риска причинения вреда (ущерба) </a:t>
            </a:r>
            <a:r>
              <a:rPr lang="ru-RU" dirty="0"/>
              <a:t>в целях настоящего Федерального закона </a:t>
            </a:r>
            <a:r>
              <a:rPr lang="ru-RU" b="1" i="1" dirty="0">
                <a:solidFill>
                  <a:srgbClr val="FF0000"/>
                </a:solidFill>
              </a:rPr>
              <a:t>понимается деятельность </a:t>
            </a:r>
            <a:r>
              <a:rPr lang="ru-RU" dirty="0"/>
              <a:t>контрольно-надзорного органа </a:t>
            </a:r>
            <a:r>
              <a:rPr lang="ru-RU" b="1" i="1" dirty="0">
                <a:solidFill>
                  <a:srgbClr val="FF0000"/>
                </a:solidFill>
              </a:rPr>
              <a:t>по определению вероятности возникновения риска и масштаба вреда для охраняемых законом ценностей.</a:t>
            </a:r>
          </a:p>
          <a:p>
            <a:pPr marL="0" indent="0" algn="just">
              <a:buNone/>
            </a:pPr>
            <a:r>
              <a:rPr lang="ru-RU" dirty="0" smtClean="0"/>
              <a:t>          4</a:t>
            </a:r>
            <a:r>
              <a:rPr lang="ru-RU" dirty="0"/>
              <a:t>. </a:t>
            </a:r>
            <a:r>
              <a:rPr lang="ru-RU" b="1" i="1" dirty="0">
                <a:solidFill>
                  <a:srgbClr val="FF0000"/>
                </a:solidFill>
              </a:rPr>
              <a:t>Под управлением риском причинения вреда (ущерба) </a:t>
            </a:r>
            <a:r>
              <a:rPr lang="ru-RU" dirty="0"/>
              <a:t>в целях настоящего Федерального закона понимается </a:t>
            </a:r>
            <a:r>
              <a:rPr lang="ru-RU" b="1" i="1" dirty="0">
                <a:solidFill>
                  <a:srgbClr val="FF0000"/>
                </a:solidFill>
              </a:rPr>
              <a:t>осуществление на основе оценки рисков причинения вреда (ущерба) профилактических и контрольно-надзорных мероприятий</a:t>
            </a:r>
            <a:r>
              <a:rPr lang="ru-RU" b="1" dirty="0"/>
              <a:t> </a:t>
            </a:r>
            <a:r>
              <a:rPr lang="ru-RU" b="1" i="1" dirty="0">
                <a:solidFill>
                  <a:srgbClr val="FF0000"/>
                </a:solidFill>
              </a:rPr>
              <a:t>с целью обеспечения допустимого уровня риска причинения вреда (ущерба) в соответствующей сфере деятельности.</a:t>
            </a:r>
            <a:r>
              <a:rPr lang="ru-RU" b="1" dirty="0"/>
              <a:t> </a:t>
            </a:r>
            <a:r>
              <a:rPr lang="ru-RU" dirty="0"/>
              <a:t>Допустимый уровень риска причинения вреда (ущерба) в рамках вида государственного контроля (надзора) должен закрепляться в ключевых показателях вида контроля.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04112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0"/>
            <a:ext cx="8229600" cy="68580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</a:t>
            </a:r>
            <a:r>
              <a:rPr lang="ru-RU" sz="2000" b="1" dirty="0" smtClean="0"/>
              <a:t>Статья</a:t>
            </a:r>
            <a:r>
              <a:rPr lang="ru-RU" sz="2000" b="1" dirty="0"/>
              <a:t> </a:t>
            </a:r>
            <a:r>
              <a:rPr lang="ru-RU" sz="2000" b="1" dirty="0" smtClean="0"/>
              <a:t>30. Категории</a:t>
            </a:r>
            <a:r>
              <a:rPr lang="ru-RU" sz="2000" b="1" dirty="0"/>
              <a:t>, критерии и индикаторы риска причинения вреда (ущерба) охраняемым законом ценностям</a:t>
            </a:r>
            <a:endParaRPr lang="ru-RU" sz="2000" dirty="0"/>
          </a:p>
          <a:p>
            <a:pPr marL="0" indent="0" algn="just">
              <a:buNone/>
            </a:pPr>
            <a:r>
              <a:rPr lang="ru-RU" sz="2000" dirty="0" smtClean="0"/>
              <a:t>           1</a:t>
            </a:r>
            <a:r>
              <a:rPr lang="ru-RU" sz="2000" dirty="0"/>
              <a:t>. Контрольно-надзорный орган для целей управления рисками причинения вреда (ущерба) при осуществлении государственного контроля (надзора), муниципального контроля относит объекты контроля к одной из следующих категорий риска причинения вреда (ущерба):</a:t>
            </a:r>
          </a:p>
          <a:p>
            <a:pPr marL="0" indent="0" algn="just">
              <a:buNone/>
            </a:pPr>
            <a:r>
              <a:rPr lang="ru-RU" sz="2000" dirty="0" smtClean="0"/>
              <a:t>           1</a:t>
            </a:r>
            <a:r>
              <a:rPr lang="ru-RU" sz="2000" dirty="0"/>
              <a:t>) чрезвычайно высокий риск причинения вреда (ущерба</a:t>
            </a:r>
            <a:r>
              <a:rPr lang="ru-RU" sz="2000" dirty="0" smtClean="0"/>
              <a:t>); 2</a:t>
            </a:r>
            <a:r>
              <a:rPr lang="ru-RU" sz="2000" dirty="0"/>
              <a:t>) высокий риск причинения вреда (ущерба</a:t>
            </a:r>
            <a:r>
              <a:rPr lang="ru-RU" sz="2000" dirty="0" smtClean="0"/>
              <a:t>); 3</a:t>
            </a:r>
            <a:r>
              <a:rPr lang="ru-RU" sz="2000" dirty="0"/>
              <a:t>) значительный риск причинения вреда (ущерба</a:t>
            </a:r>
            <a:r>
              <a:rPr lang="ru-RU" sz="2000" dirty="0" smtClean="0"/>
              <a:t>); 4</a:t>
            </a:r>
            <a:r>
              <a:rPr lang="ru-RU" sz="2000" dirty="0"/>
              <a:t>) средний риск причинения вреда (ущерба</a:t>
            </a:r>
            <a:r>
              <a:rPr lang="ru-RU" sz="2000" dirty="0" smtClean="0"/>
              <a:t>); 5</a:t>
            </a:r>
            <a:r>
              <a:rPr lang="ru-RU" sz="2000" dirty="0"/>
              <a:t>) умеренный риск причинения вреда (ущерба</a:t>
            </a:r>
            <a:r>
              <a:rPr lang="ru-RU" sz="2000" dirty="0" smtClean="0"/>
              <a:t>); 6</a:t>
            </a:r>
            <a:r>
              <a:rPr lang="ru-RU" sz="2000" dirty="0"/>
              <a:t>) низкий риск причинения вреда (ущерба</a:t>
            </a:r>
            <a:r>
              <a:rPr lang="ru-RU" sz="2000" dirty="0" smtClean="0"/>
              <a:t>).</a:t>
            </a:r>
          </a:p>
          <a:p>
            <a:pPr marL="0" indent="0" algn="just">
              <a:buNone/>
            </a:pPr>
            <a:r>
              <a:rPr lang="ru-RU" sz="2000" dirty="0" smtClean="0"/>
              <a:t>           </a:t>
            </a:r>
            <a:r>
              <a:rPr lang="ru-RU" sz="2000" b="1" dirty="0" smtClean="0"/>
              <a:t>Статья</a:t>
            </a:r>
            <a:r>
              <a:rPr lang="ru-RU" sz="2000" b="1" dirty="0"/>
              <a:t> </a:t>
            </a:r>
            <a:r>
              <a:rPr lang="ru-RU" sz="2000" b="1" dirty="0" smtClean="0"/>
              <a:t>32. Учет </a:t>
            </a:r>
            <a:r>
              <a:rPr lang="ru-RU" sz="2000" b="1" dirty="0"/>
              <a:t>рисков причинения вреда (ущерба) охраняемым законом ценностям при проведении контрольно-надзорных мероприятий</a:t>
            </a:r>
          </a:p>
          <a:p>
            <a:pPr marL="0" indent="0" algn="just">
              <a:buNone/>
            </a:pPr>
            <a:r>
              <a:rPr lang="ru-RU" sz="2000" dirty="0" smtClean="0"/>
              <a:t>           Чрезвычайно </a:t>
            </a:r>
            <a:r>
              <a:rPr lang="ru-RU" sz="2000" dirty="0"/>
              <a:t>высокий риск причинения вреда (ущерба) – не менее одного, но не более двух КНД /год;  </a:t>
            </a:r>
          </a:p>
          <a:p>
            <a:pPr marL="0" indent="0" algn="just">
              <a:buNone/>
            </a:pPr>
            <a:r>
              <a:rPr lang="ru-RU" sz="2000" dirty="0"/>
              <a:t>     </a:t>
            </a:r>
            <a:r>
              <a:rPr lang="ru-RU" sz="2000" dirty="0" smtClean="0"/>
              <a:t>      Высокий </a:t>
            </a:r>
            <a:r>
              <a:rPr lang="ru-RU" sz="2000" dirty="0"/>
              <a:t>или значительный риск причинения вреда (ущерба) - не менее одного КНД/4 года  и не более одного КНД/2 года; </a:t>
            </a:r>
          </a:p>
          <a:p>
            <a:pPr marL="0" indent="0" algn="just">
              <a:buNone/>
            </a:pPr>
            <a:r>
              <a:rPr lang="ru-RU" sz="2000" dirty="0" smtClean="0"/>
              <a:t>           Средний </a:t>
            </a:r>
            <a:r>
              <a:rPr lang="ru-RU" sz="2000" dirty="0"/>
              <a:t>и умеренный риск причинения вреда (ущерба) - не менее одного КНД/6 лет и не более одного КНД/3 года; </a:t>
            </a:r>
          </a:p>
          <a:p>
            <a:pPr marL="0" indent="0" algn="just">
              <a:buNone/>
            </a:pPr>
            <a:r>
              <a:rPr lang="ru-RU" sz="2000" dirty="0"/>
              <a:t>      </a:t>
            </a:r>
            <a:r>
              <a:rPr lang="ru-RU" sz="2000" dirty="0" smtClean="0"/>
              <a:t>     Низкий </a:t>
            </a:r>
            <a:r>
              <a:rPr lang="ru-RU" sz="2000" dirty="0"/>
              <a:t>риск причинения вреда (ущерба) – КНД не проводятся.</a:t>
            </a:r>
          </a:p>
          <a:p>
            <a:pPr marL="0" indent="0">
              <a:buNone/>
            </a:pPr>
            <a:endParaRPr lang="ru-RU" sz="2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6742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100</Words>
  <Application>Microsoft Office PowerPoint</Application>
  <PresentationFormat>Экран 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Проект закона  О государственном контроле (надзоре) и муниципальном  контроле в Российской Федерации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закона  О государственном контроле (надзоре) и муниципальном  контроле в Российской Федерации</dc:title>
  <dc:creator>Админ</dc:creator>
  <cp:lastModifiedBy>Админ</cp:lastModifiedBy>
  <cp:revision>73</cp:revision>
  <dcterms:created xsi:type="dcterms:W3CDTF">2020-01-17T00:54:41Z</dcterms:created>
  <dcterms:modified xsi:type="dcterms:W3CDTF">2020-02-14T06:32:25Z</dcterms:modified>
</cp:coreProperties>
</file>