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92" r:id="rId3"/>
    <p:sldId id="291" r:id="rId4"/>
    <p:sldId id="293" r:id="rId5"/>
    <p:sldId id="295" r:id="rId6"/>
    <p:sldId id="294" r:id="rId7"/>
    <p:sldId id="289" r:id="rId8"/>
    <p:sldId id="272" r:id="rId9"/>
    <p:sldId id="273" r:id="rId10"/>
    <p:sldId id="274" r:id="rId11"/>
    <p:sldId id="275" r:id="rId12"/>
    <p:sldId id="276" r:id="rId13"/>
    <p:sldId id="278" r:id="rId14"/>
    <p:sldId id="287" r:id="rId15"/>
    <p:sldId id="279" r:id="rId16"/>
    <p:sldId id="280" r:id="rId17"/>
    <p:sldId id="281" r:id="rId18"/>
    <p:sldId id="282" r:id="rId19"/>
    <p:sldId id="283" r:id="rId20"/>
    <p:sldId id="284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24.02.2020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24.02.2020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24.02.2020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24.02.2020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24.02.2020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24.02.2020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24.02.2020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pPr/>
              <a:t>24.02.2020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9.gif"/><Relationship Id="rId2" Type="http://schemas.openxmlformats.org/officeDocument/2006/relationships/hyperlink" Target="https://share.yandex.net/go.xml?service=vkontakte&amp;url=http://mvf.klerk.ru/zakon/mtsz655_31.htm&amp;title=%D0%9F%D1%80%D0%B8%D0%BA%D0%B0%D0%B7%20%D0%A0%D0%BE%D1%81%D1%82%D1%80%D1%83%D0%B4%D0%B0%20%D0%BE%D1%82%2010.11.17%20N%20655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liveinternet.ru/click" TargetMode="External"/><Relationship Id="rId5" Type="http://schemas.openxmlformats.org/officeDocument/2006/relationships/image" Target="../media/image8.gif"/><Relationship Id="rId4" Type="http://schemas.openxmlformats.org/officeDocument/2006/relationships/hyperlink" Target="http://top.mail.ru/jump?from=790347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mailer-stats.i.bizml.ru/go/ec/fc7ae24715f28359d75b5bb7b1f2a7ba/ci/MzkyNDYxNg==/ui/MjAwMDAxNDU2Ng==/li/MTAyOTMwMA==/re/aWt6b3RAYmsucnU=/l/aHR0cCUzQSUyRiUyRnd3dy5jb25zdWx0YW50LnJ1JTJGZG9jdW1lbnQlMkZjb25zX2RvY19MQVdfMzQ2NjElMkY4ODc1NWNjM2I5ZmQwNTNhZWJiYTMzYjU4MDc4ZWI0NTlhYTVhMWQ4JTJG/ls/4a35593d856a92ff1e40942d6464d9131c379bd309eaad8ad885b3c7fc1aac08ade6e5e8c720b600ec16affbac05b3c2056f54cdefff706953543f9cede6cedbaedcfb0b7dabef76b39cf4fe888e4f590e31a32d1b2d64039ce3d4942242964df649733a1b573fd74d0c36f98e224c5f4ac8474650a5070293915627a3d5d517/" TargetMode="External"/><Relationship Id="rId2" Type="http://schemas.openxmlformats.org/officeDocument/2006/relationships/hyperlink" Target="http://mailer-stats.i.bizml.ru/go/ec/fc7ae24715f28359d75b5bb7b1f2a7ba/ci/MzkyNDYxNg==/ui/MjAwMDAxNDU2Ng==/li/MTAyOTI5OQ==/re/aWt6b3RAYmsucnU=/l/aHR0cCUzQSUyRiUyRnd3dy5jb25zdWx0YW50LnJ1JTJGZG9jdW1lbnQlMkZjb25zX2RvY19MQVdfMzQ2NjElMkY4ODc1NWNjM2I5ZmQwNTNhZWJiYTMzYjU4MDc4ZWI0NTlhYTVhMWQ4JTJG/ls/0c29e4b5618228a71099904d9863a501e9f5fd1753bbfa8943aa671f985419429af9a289700b68da8f543bbc4a5356b2b6d14f13c027d1fac24a91caedc41c87f2bd1b8943a6215688980f24852de8a720b31142efc95b6a2f26768814a6923e3b908c4e327dc1d131cbc01a16138a4dea4199427ce06c8e11380acee4b6d1d2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dirty="0" smtClean="0"/>
              <a:t>Профессиональные риски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Понятие профессионального риска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08241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dirty="0"/>
              <a:t>Предстоящие изменения в ТК РФ 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16217884"/>
              </p:ext>
            </p:extLst>
          </p:nvPr>
        </p:nvGraphicFramePr>
        <p:xfrm>
          <a:off x="467544" y="857421"/>
          <a:ext cx="8229600" cy="533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72408"/>
                <a:gridCol w="4557192"/>
              </a:tblGrid>
              <a:tr h="36188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937586">
                <a:tc>
                  <a:txBody>
                    <a:bodyPr/>
                    <a:lstStyle/>
                    <a:p>
                      <a:pPr algn="just"/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Опасный производственный фактор - производственный фактор, воздействие которого на работника может привести к его травме.</a:t>
                      </a:r>
                    </a:p>
                    <a:p>
                      <a:pPr algn="just"/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         Профессиональный риск - вероятность причинения вреда здоровью в результате воздействия вредных и (или) опасных производственных факторов при исполнении работником обязанностей по трудовому договору или в иных случаях, установленных настоящим Кодексом, другими федеральными законами. </a:t>
                      </a:r>
                      <a:endParaRPr lang="ru-RU" sz="1600" dirty="0" smtClean="0"/>
                    </a:p>
                    <a:p>
                      <a:pPr algn="just"/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600" b="1" i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Опасный производственный фактор </a:t>
                      </a:r>
                      <a:r>
                        <a:rPr lang="ru-RU" sz="1600" b="1" i="1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– фактор производственной среды или трудового процесса, </a:t>
                      </a:r>
                      <a:r>
                        <a:rPr lang="ru-RU" sz="1600" b="1" i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воздействие которого</a:t>
                      </a:r>
                      <a:r>
                        <a:rPr lang="ru-RU" sz="1600" b="1" i="1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может привести к травме работника.</a:t>
                      </a:r>
                      <a:endParaRPr lang="ru-RU" sz="1600" kern="1200" dirty="0" smtClean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just"/>
                      <a:r>
                        <a:rPr lang="ru-RU" sz="1600" b="1" i="1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   </a:t>
                      </a:r>
                    </a:p>
                    <a:p>
                      <a:pPr algn="just"/>
                      <a:r>
                        <a:rPr lang="ru-RU" sz="1600" b="1" i="1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lang="ru-RU" sz="1600" b="1" i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Профессиональный риск </a:t>
                      </a:r>
                      <a:r>
                        <a:rPr lang="ru-RU" sz="1600" b="1" i="1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– </a:t>
                      </a:r>
                      <a:r>
                        <a:rPr lang="ru-RU" sz="1600" b="1" i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вероятность </a:t>
                      </a:r>
                      <a:r>
                        <a:rPr lang="ru-RU" sz="1600" b="1" i="1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повреждения здоровья работника</a:t>
                      </a:r>
                      <a:r>
                        <a:rPr lang="ru-RU" sz="1600" b="1" i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в результате воздействия </a:t>
                      </a:r>
                      <a:r>
                        <a:rPr lang="ru-RU" sz="1600" b="1" i="1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 него </a:t>
                      </a:r>
                      <a:r>
                        <a:rPr lang="ru-RU" sz="1600" b="1" i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вредного и (или) опасного производственного фактора при </a:t>
                      </a:r>
                      <a:r>
                        <a:rPr lang="ru-RU" sz="1600" b="1" i="1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исполнении им своей трудовой функции</a:t>
                      </a:r>
                      <a:r>
                        <a:rPr lang="ru-RU" sz="1600" b="1" i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или в иных случаях, установленных настоящим Кодексом, другими федеральными законами, </a:t>
                      </a:r>
                      <a:r>
                        <a:rPr lang="ru-RU" sz="1600" b="1" i="1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 совокупности с тяжестью такого вреда. </a:t>
                      </a:r>
                      <a:endParaRPr lang="ru-RU" sz="16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50226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dirty="0"/>
              <a:t>Предстоящие изменения в ТК РФ 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00724737"/>
              </p:ext>
            </p:extLst>
          </p:nvPr>
        </p:nvGraphicFramePr>
        <p:xfrm>
          <a:off x="457200" y="1052736"/>
          <a:ext cx="8229600" cy="51700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82752"/>
                <a:gridCol w="4546848"/>
              </a:tblGrid>
              <a:tr h="415196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Действующая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Изменения </a:t>
                      </a:r>
                      <a:endParaRPr lang="ru-RU" dirty="0"/>
                    </a:p>
                  </a:txBody>
                  <a:tcPr/>
                </a:tc>
              </a:tr>
              <a:tr h="4709348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0" dirty="0" smtClean="0"/>
                        <a:t>Управление профессиональными рисками - комплекс взаимосвязанных мероприятий, являющихся элементами системы управления охраной труда и включающих в себя меры по выявлению, оценке и снижению уровней профессиональных рисков</a:t>
                      </a:r>
                    </a:p>
                    <a:p>
                      <a:pPr algn="just"/>
                      <a:endParaRPr lang="ru-RU" sz="18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i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Управление профессиональными рисками – комплекс взаимосвязанных мероприятий </a:t>
                      </a:r>
                      <a:r>
                        <a:rPr lang="ru-RU" sz="1800" b="1" i="1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 процедур</a:t>
                      </a:r>
                      <a:r>
                        <a:rPr lang="ru-RU" sz="1800" b="1" i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являющихся элементами системы управления охраной труда и включающих в себя </a:t>
                      </a:r>
                      <a:r>
                        <a:rPr lang="ru-RU" sz="1800" b="1" i="1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выявление опасностей, оценку профессиональных рисков и применение мер по снижению уровней профессиональных рисков или недопущению их повышения. </a:t>
                      </a:r>
                      <a:endParaRPr lang="ru-RU" sz="1800" kern="1200" dirty="0" smtClean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i="1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ru-RU" sz="1800" kern="1200" dirty="0" smtClean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i="1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Опасность – потенциальный источник повреждения здоровья работника. </a:t>
                      </a:r>
                      <a:endParaRPr lang="ru-RU" sz="18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43921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Новое в ТК РФ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>
            <a:normAutofit fontScale="40000" lnSpcReduction="20000"/>
          </a:bodyPr>
          <a:lstStyle/>
          <a:p>
            <a:pPr marL="0" indent="0">
              <a:buNone/>
            </a:pPr>
            <a:r>
              <a:rPr lang="ru-RU" sz="4200" b="1" dirty="0" smtClean="0"/>
              <a:t>Статья </a:t>
            </a:r>
            <a:r>
              <a:rPr lang="ru-RU" sz="4200" b="1" dirty="0"/>
              <a:t>209.1. Основные принципы обеспечения безопасности труда </a:t>
            </a:r>
            <a:endParaRPr lang="ru-RU" sz="4200" dirty="0"/>
          </a:p>
          <a:p>
            <a:pPr marL="0" indent="0" algn="just">
              <a:buNone/>
            </a:pPr>
            <a:r>
              <a:rPr lang="ru-RU" sz="4200" b="1" i="1" dirty="0" smtClean="0">
                <a:solidFill>
                  <a:srgbClr val="FF0000"/>
                </a:solidFill>
              </a:rPr>
              <a:t>          </a:t>
            </a:r>
            <a:r>
              <a:rPr lang="ru-RU" sz="4200" b="1" i="1" dirty="0" smtClean="0"/>
              <a:t>Основными </a:t>
            </a:r>
            <a:r>
              <a:rPr lang="ru-RU" sz="4200" b="1" i="1" dirty="0"/>
              <a:t>принципами обеспечения безопасности труда являются: предупреждение и профилактика опасностей; минимизация повреждения здоровья работников. </a:t>
            </a:r>
            <a:endParaRPr lang="ru-RU" sz="4200" dirty="0"/>
          </a:p>
          <a:p>
            <a:pPr marL="0" indent="0" algn="just">
              <a:buNone/>
            </a:pPr>
            <a:r>
              <a:rPr lang="ru-RU" sz="4200" b="1" i="1" dirty="0" smtClean="0"/>
              <a:t>          Принцип </a:t>
            </a:r>
            <a:r>
              <a:rPr lang="ru-RU" sz="4200" b="1" i="1" dirty="0"/>
              <a:t>предупреждения и профилактики опасностей означает, что работодателем должна осуществляться систематическая реализация мер по улучшению условий труда, включая </a:t>
            </a:r>
            <a:r>
              <a:rPr lang="ru-RU" sz="4200" b="1" i="1" u="sng" dirty="0">
                <a:solidFill>
                  <a:srgbClr val="FF0000"/>
                </a:solidFill>
              </a:rPr>
              <a:t>ликвидацию или снижение уровней профессиональных рисков или недопущение повышения их уровней, с соблюдением приоритетности реализации таких мер.</a:t>
            </a:r>
            <a:r>
              <a:rPr lang="ru-RU" sz="4200" b="1" i="1" dirty="0"/>
              <a:t> </a:t>
            </a:r>
            <a:endParaRPr lang="ru-RU" sz="4200" dirty="0"/>
          </a:p>
          <a:p>
            <a:pPr marL="0" indent="0" algn="just">
              <a:buNone/>
            </a:pPr>
            <a:r>
              <a:rPr lang="ru-RU" sz="4200" b="1" i="1" dirty="0"/>
              <a:t> </a:t>
            </a:r>
            <a:r>
              <a:rPr lang="ru-RU" sz="4200" b="1" i="1" dirty="0" smtClean="0"/>
              <a:t>         Принцип </a:t>
            </a:r>
            <a:r>
              <a:rPr lang="ru-RU" sz="4200" b="1" i="1" dirty="0"/>
              <a:t>минимизации повреждения здоровья работников означает, что работодателем должны быть предусмотрены меры, обеспечивающие постоянную готовность к локализации (минимизации) и ликвидации последствий профессиональных рисков. </a:t>
            </a:r>
            <a:endParaRPr lang="ru-RU" sz="4200" dirty="0"/>
          </a:p>
          <a:p>
            <a:pPr marL="0" indent="0" algn="just">
              <a:buNone/>
            </a:pPr>
            <a:r>
              <a:rPr lang="ru-RU" sz="4200" b="1" i="1" dirty="0"/>
              <a:t> </a:t>
            </a:r>
            <a:r>
              <a:rPr lang="ru-RU" sz="4200" b="1" i="1" dirty="0" smtClean="0"/>
              <a:t>         Приоритетность </a:t>
            </a:r>
            <a:r>
              <a:rPr lang="ru-RU" sz="4200" b="1" i="1" dirty="0"/>
              <a:t>реализации мероприятий по улучшению условий труда, ликвидации или снижению уровней профессиональных рисков или недопущению повышения ух уровней устанавливается в примерном перечне, указанном в части третьей статьи 224 настоящего Кодекса. </a:t>
            </a:r>
            <a:r>
              <a:rPr lang="ru-RU" sz="4200" dirty="0" smtClean="0"/>
              <a:t> </a:t>
            </a:r>
            <a:endParaRPr lang="ru-RU" sz="4200" dirty="0"/>
          </a:p>
        </p:txBody>
      </p:sp>
    </p:spTree>
    <p:extLst>
      <p:ext uri="{BB962C8B-B14F-4D97-AF65-F5344CB8AC3E}">
        <p14:creationId xmlns:p14="http://schemas.microsoft.com/office/powerpoint/2010/main" val="841044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73486013"/>
              </p:ext>
            </p:extLst>
          </p:nvPr>
        </p:nvGraphicFramePr>
        <p:xfrm>
          <a:off x="457200" y="908050"/>
          <a:ext cx="8229600" cy="5582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Действующая редакция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Изменения 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Статья 212. Обязанности работодателя по обеспечению безопасных условий и охраны труда</a:t>
                      </a:r>
                    </a:p>
                    <a:p>
                      <a:endParaRPr lang="ru-RU" sz="2000" dirty="0" smtClean="0"/>
                    </a:p>
                    <a:p>
                      <a:r>
                        <a:rPr lang="ru-RU" sz="2000" dirty="0" smtClean="0"/>
                        <a:t>Работодатель обязан обеспечить:</a:t>
                      </a:r>
                    </a:p>
                    <a:p>
                      <a:r>
                        <a:rPr lang="ru-RU" sz="2000" dirty="0" smtClean="0"/>
                        <a:t>- создание и функционирование системы управления охраной труда;</a:t>
                      </a:r>
                    </a:p>
                    <a:p>
                      <a:endParaRPr lang="ru-RU" sz="2000" dirty="0" smtClean="0"/>
                    </a:p>
                    <a:p>
                      <a:r>
                        <a:rPr lang="ru-RU" sz="2000" dirty="0" smtClean="0"/>
                        <a:t>- соответствующие требованиям охраны труда условия труда на каждом рабочем месте;</a:t>
                      </a:r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Статья 214. Обязанности работодателя в области охраны труда</a:t>
                      </a:r>
                    </a:p>
                    <a:p>
                      <a:endParaRPr lang="ru-RU" sz="1600" dirty="0" smtClean="0"/>
                    </a:p>
                    <a:p>
                      <a:endParaRPr lang="ru-RU" sz="2000" dirty="0" smtClean="0">
                        <a:solidFill>
                          <a:srgbClr val="FF0000"/>
                        </a:solidFill>
                      </a:endParaRPr>
                    </a:p>
                    <a:p>
                      <a:r>
                        <a:rPr lang="ru-RU" sz="2000" dirty="0" smtClean="0">
                          <a:solidFill>
                            <a:srgbClr val="FF0000"/>
                          </a:solidFill>
                        </a:rPr>
                        <a:t>Работодатель обязан создать безопасные условия труда исходя из комплексной оценки технического и организационного уровня рабочего места, а также оценки факторов производственной среды и трудового процесса, которые могут вызвать повреждения здоровья работников. </a:t>
                      </a:r>
                    </a:p>
                    <a:p>
                      <a:endParaRPr lang="ru-RU" sz="20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87207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7212057"/>
              </p:ext>
            </p:extLst>
          </p:nvPr>
        </p:nvGraphicFramePr>
        <p:xfrm>
          <a:off x="457200" y="908050"/>
          <a:ext cx="8229600" cy="4729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Изменения 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rgbClr val="FF0000"/>
                          </a:solidFill>
                        </a:rPr>
                        <a:t>В этих целях работодатель обеспечивает: </a:t>
                      </a:r>
                    </a:p>
                    <a:p>
                      <a:r>
                        <a:rPr lang="ru-RU" sz="2000" dirty="0" smtClean="0">
                          <a:solidFill>
                            <a:srgbClr val="FF0000"/>
                          </a:solidFill>
                        </a:rPr>
                        <a:t>- создание и функционирование системы управления охраной труда, систематическую оценку ее эффективности; </a:t>
                      </a:r>
                    </a:p>
                    <a:p>
                      <a:r>
                        <a:rPr lang="ru-RU" sz="2000" dirty="0" smtClean="0">
                          <a:solidFill>
                            <a:srgbClr val="FF0000"/>
                          </a:solidFill>
                        </a:rPr>
                        <a:t>- соответствие каждого рабочего места техническим и организационным требованиям, установленным настоящим Кодексом, иными нормативными правовыми актами;</a:t>
                      </a:r>
                      <a:endParaRPr lang="ru-RU" sz="20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69250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44497166"/>
              </p:ext>
            </p:extLst>
          </p:nvPr>
        </p:nvGraphicFramePr>
        <p:xfrm>
          <a:off x="457200" y="908050"/>
          <a:ext cx="8229600" cy="4729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Действующая редакция</a:t>
                      </a:r>
                      <a:r>
                        <a:rPr lang="ru-RU" baseline="0" dirty="0" smtClean="0"/>
                        <a:t>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Изменения 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ознакомление работников с требованиями охраны труда;</a:t>
                      </a:r>
                      <a:endParaRPr lang="ru-RU" sz="2000" i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2000" b="1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информирование работников об условиях и охране труда на рабочих местах, о риске повреждения здоровья, предоставляемых им гарантиях, полагающихся им компенсациях и средствах индивидуальной защиты</a:t>
                      </a:r>
                      <a:r>
                        <a:rPr lang="ru-RU" sz="200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;</a:t>
                      </a:r>
                      <a:endParaRPr lang="ru-RU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i="1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информирование</a:t>
                      </a:r>
                      <a:r>
                        <a:rPr lang="ru-RU" sz="2000" b="1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работников об условиях и охране труда на рабочих местах, </a:t>
                      </a:r>
                      <a:r>
                        <a:rPr lang="ru-RU" sz="2000" b="1" i="1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 существующем профессиональном риске, </a:t>
                      </a:r>
                      <a:r>
                        <a:rPr lang="ru-RU" sz="2000" b="1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 предоставляемых им гарантиях, полагающихся им компенсациях и средствах индивидуальной защиты; 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69624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96974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/>
              <a:t>Новое в обязанностях работодателя </a:t>
            </a:r>
            <a:r>
              <a:rPr lang="ru-RU" sz="2800" dirty="0"/>
              <a:t>в </a:t>
            </a:r>
            <a:r>
              <a:rPr lang="ru-RU" sz="2800" dirty="0" smtClean="0"/>
              <a:t>ОТ (ст. 214)</a:t>
            </a:r>
            <a:r>
              <a:rPr lang="ru-RU" sz="3200" dirty="0" smtClean="0"/>
              <a:t>  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4625989"/>
          </a:xfrm>
        </p:spPr>
        <p:txBody>
          <a:bodyPr>
            <a:normAutofit fontScale="47500" lnSpcReduction="20000"/>
          </a:bodyPr>
          <a:lstStyle/>
          <a:p>
            <a:pPr marL="0" indent="0" algn="just">
              <a:buNone/>
            </a:pPr>
            <a:r>
              <a:rPr lang="ru-RU" b="1" i="1" dirty="0" smtClean="0">
                <a:solidFill>
                  <a:srgbClr val="FF0000"/>
                </a:solidFill>
              </a:rPr>
              <a:t>          </a:t>
            </a:r>
          </a:p>
          <a:p>
            <a:pPr marL="0" indent="0" algn="just">
              <a:buNone/>
            </a:pPr>
            <a:r>
              <a:rPr lang="ru-RU" sz="3400" b="1" i="1" dirty="0" smtClean="0">
                <a:solidFill>
                  <a:srgbClr val="FF0000"/>
                </a:solidFill>
              </a:rPr>
              <a:t>          - </a:t>
            </a:r>
            <a:r>
              <a:rPr lang="ru-RU" sz="3400" b="1" i="1" dirty="0">
                <a:solidFill>
                  <a:srgbClr val="FF0000"/>
                </a:solidFill>
              </a:rPr>
              <a:t>систематическое выявление опасностей и профессиональных рисков, их регулярный анализ и оценку; </a:t>
            </a:r>
            <a:endParaRPr lang="ru-RU" sz="3400" dirty="0">
              <a:solidFill>
                <a:srgbClr val="FF0000"/>
              </a:solidFill>
            </a:endParaRPr>
          </a:p>
          <a:p>
            <a:pPr marL="0" indent="0" algn="just">
              <a:buNone/>
            </a:pPr>
            <a:r>
              <a:rPr lang="ru-RU" sz="3400" b="1" i="1" dirty="0" smtClean="0">
                <a:solidFill>
                  <a:srgbClr val="FF0000"/>
                </a:solidFill>
              </a:rPr>
              <a:t>          - </a:t>
            </a:r>
            <a:r>
              <a:rPr lang="ru-RU" sz="3400" b="1" i="1" dirty="0">
                <a:solidFill>
                  <a:srgbClr val="FF0000"/>
                </a:solidFill>
              </a:rPr>
              <a:t>реализацию мероприятий по улучшению условий и охраны труда; </a:t>
            </a:r>
            <a:endParaRPr lang="ru-RU" sz="3400" dirty="0">
              <a:solidFill>
                <a:srgbClr val="FF0000"/>
              </a:solidFill>
            </a:endParaRPr>
          </a:p>
          <a:p>
            <a:pPr marL="0" indent="0" algn="just">
              <a:buNone/>
            </a:pPr>
            <a:r>
              <a:rPr lang="ru-RU" sz="3400" b="1" i="1" dirty="0" smtClean="0">
                <a:solidFill>
                  <a:srgbClr val="FF0000"/>
                </a:solidFill>
              </a:rPr>
              <a:t>          - </a:t>
            </a:r>
            <a:r>
              <a:rPr lang="ru-RU" sz="3400" b="1" i="1" dirty="0">
                <a:solidFill>
                  <a:srgbClr val="FF0000"/>
                </a:solidFill>
              </a:rPr>
              <a:t>заблаговременную разработку мер, направленных на обеспечение безопасных условий и охраны труда, определение профессиональных рисков перед вводом в эксплуатацию производственных объектов, вновь организованных рабочих мест; </a:t>
            </a:r>
            <a:endParaRPr lang="ru-RU" sz="3400" dirty="0">
              <a:solidFill>
                <a:srgbClr val="FF0000"/>
              </a:solidFill>
            </a:endParaRPr>
          </a:p>
          <a:p>
            <a:pPr marL="0" indent="0" algn="just">
              <a:buNone/>
            </a:pPr>
            <a:r>
              <a:rPr lang="ru-RU" sz="3400" b="1" i="1" dirty="0" smtClean="0">
                <a:solidFill>
                  <a:srgbClr val="FF0000"/>
                </a:solidFill>
              </a:rPr>
              <a:t>          - </a:t>
            </a:r>
            <a:r>
              <a:rPr lang="ru-RU" sz="3400" b="1" i="1" dirty="0">
                <a:solidFill>
                  <a:srgbClr val="FF0000"/>
                </a:solidFill>
              </a:rPr>
              <a:t>соблюдение установленных для отдельных категорий работников ограничений на привлечение их к выполнению работ во вредных и (или) опасных условиях труда; </a:t>
            </a:r>
            <a:endParaRPr lang="ru-RU" sz="3400" dirty="0">
              <a:solidFill>
                <a:srgbClr val="FF0000"/>
              </a:solidFill>
            </a:endParaRPr>
          </a:p>
          <a:p>
            <a:pPr marL="0" indent="0" algn="just">
              <a:buNone/>
            </a:pPr>
            <a:r>
              <a:rPr lang="ru-RU" sz="3400" b="1" i="1" dirty="0" smtClean="0">
                <a:solidFill>
                  <a:srgbClr val="FF0000"/>
                </a:solidFill>
              </a:rPr>
              <a:t>          - </a:t>
            </a:r>
            <a:r>
              <a:rPr lang="ru-RU" sz="3400" b="1" i="1" dirty="0">
                <a:solidFill>
                  <a:srgbClr val="FF0000"/>
                </a:solidFill>
              </a:rPr>
              <a:t>приостановление при возникновении угрозы жизни и здоровью работников деятельности структурных подразделений, а также эксплуатации оборудования, зданий или сооружений, осуществления отдельных видов деятельности (работ), оказания услуг до устранения угрозы жизни и здоровью; </a:t>
            </a:r>
            <a:endParaRPr lang="ru-RU" sz="3400" dirty="0">
              <a:solidFill>
                <a:srgbClr val="FF0000"/>
              </a:solidFill>
            </a:endParaRPr>
          </a:p>
          <a:p>
            <a:pPr marL="0" indent="0" algn="just">
              <a:buNone/>
            </a:pPr>
            <a:r>
              <a:rPr lang="ru-RU" sz="3400" b="1" i="1" dirty="0" smtClean="0">
                <a:solidFill>
                  <a:srgbClr val="FF0000"/>
                </a:solidFill>
              </a:rPr>
              <a:t>          - </a:t>
            </a:r>
            <a:r>
              <a:rPr lang="ru-RU" sz="3400" b="1" i="1" dirty="0">
                <a:solidFill>
                  <a:srgbClr val="FF0000"/>
                </a:solidFill>
              </a:rPr>
              <a:t>создание необходимых производственных и санитарно-бытовых условий, в том числе при использовании труда работников с ограниченными физическими возможностями. </a:t>
            </a:r>
            <a:endParaRPr lang="ru-RU" sz="3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177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Новое в ТК РФ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b="1" i="1" dirty="0"/>
              <a:t>Статья 215. Права работника в области охраны труда</a:t>
            </a:r>
            <a:endParaRPr lang="ru-RU" sz="2000" dirty="0"/>
          </a:p>
          <a:p>
            <a:pPr marL="0" indent="0" algn="just">
              <a:buNone/>
            </a:pPr>
            <a:r>
              <a:rPr lang="ru-RU" sz="2000" b="1" i="1" dirty="0" smtClean="0"/>
              <a:t>          Каждый </a:t>
            </a:r>
            <a:r>
              <a:rPr lang="ru-RU" sz="2000" b="1" i="1" dirty="0"/>
              <a:t>работник имеет право на: </a:t>
            </a:r>
            <a:endParaRPr lang="ru-RU" sz="2000" dirty="0"/>
          </a:p>
          <a:p>
            <a:pPr marL="0" indent="0" algn="just">
              <a:buNone/>
            </a:pPr>
            <a:r>
              <a:rPr lang="ru-RU" sz="2000" b="1" i="1" dirty="0" smtClean="0"/>
              <a:t>         - </a:t>
            </a:r>
            <a:r>
              <a:rPr lang="ru-RU" sz="2000" b="1" i="1" dirty="0"/>
              <a:t>рабочее место, соответствующее требованиям охраны труда; </a:t>
            </a:r>
            <a:endParaRPr lang="ru-RU" sz="2000" dirty="0"/>
          </a:p>
          <a:p>
            <a:pPr marL="0" indent="0" algn="just">
              <a:buNone/>
            </a:pPr>
            <a:r>
              <a:rPr lang="ru-RU" sz="2000" b="1" i="1" dirty="0" smtClean="0"/>
              <a:t>         - </a:t>
            </a:r>
            <a:r>
              <a:rPr lang="ru-RU" sz="2000" b="1" i="1" dirty="0"/>
              <a:t>обязательное социальное страхование от несчастных случаев на производстве и профессиональных заболеваний; </a:t>
            </a:r>
            <a:endParaRPr lang="ru-RU" sz="2000" dirty="0"/>
          </a:p>
          <a:p>
            <a:pPr marL="0" indent="0" algn="just">
              <a:buNone/>
            </a:pPr>
            <a:r>
              <a:rPr lang="ru-RU" sz="2000" b="1" i="1" dirty="0" smtClean="0"/>
              <a:t>         - </a:t>
            </a:r>
            <a:r>
              <a:rPr lang="ru-RU" sz="2000" b="1" i="1" dirty="0"/>
              <a:t>получение достоверной информации от работодателя, соответствующих государственных органов и общественных организаций об условиях и охране труда на рабочем месте, </a:t>
            </a:r>
            <a:r>
              <a:rPr lang="ru-RU" sz="2000" b="1" i="1" u="sng" dirty="0">
                <a:solidFill>
                  <a:srgbClr val="FF0000"/>
                </a:solidFill>
              </a:rPr>
              <a:t>о существующем профессиональном риске и его уровне, а также о мерах по защите от воздействия вредных и (или) опасных производственных факторо</a:t>
            </a:r>
            <a:r>
              <a:rPr lang="ru-RU" sz="2000" b="1" i="1" dirty="0">
                <a:solidFill>
                  <a:srgbClr val="FF0000"/>
                </a:solidFill>
              </a:rPr>
              <a:t>в.</a:t>
            </a:r>
            <a:endParaRPr lang="ru-RU" sz="20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00833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Изменения в ТК РФ 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81914210"/>
              </p:ext>
            </p:extLst>
          </p:nvPr>
        </p:nvGraphicFramePr>
        <p:xfrm>
          <a:off x="457200" y="908050"/>
          <a:ext cx="8229600" cy="5394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Ст. 209 Основные понятия 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Статья 217. Система управления охраной труда у работодателя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Система управления охраной труда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- комплекс взаимосвязанных и взаимодействующих между собой элементов, устанавливающих политику и цели в области охраны труда у конкретного работодателя и процедуры по достижению этих целей. </a:t>
                      </a:r>
                    </a:p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Система управления охраной труда – </a:t>
                      </a:r>
                      <a:r>
                        <a:rPr lang="ru-RU" sz="1800" b="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комплекс взаимосвязанных и взаимодействующих между собой элементов, устанавливающих политику и цели в области охраны труда у конкретного работодателя и процедуры по достижению этих целей</a:t>
                      </a:r>
                      <a:r>
                        <a:rPr lang="ru-RU" sz="1800" b="1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</a:p>
                    <a:p>
                      <a:r>
                        <a:rPr lang="ru-RU" sz="1800" b="1" i="1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Работодатель обязан обеспечить создание и функционирование системы управления охраной труда, систематическую оценку ее эффективности. </a:t>
                      </a:r>
                      <a:endParaRPr lang="ru-RU" sz="18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83747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Новое в ТК РФ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sz="2000" i="1" dirty="0" smtClean="0"/>
              <a:t>Статья </a:t>
            </a:r>
            <a:r>
              <a:rPr lang="ru-RU" sz="2000" i="1" dirty="0"/>
              <a:t>217.1. Профессиональные риски.</a:t>
            </a:r>
            <a:endParaRPr lang="ru-RU" sz="2000" dirty="0"/>
          </a:p>
          <a:p>
            <a:pPr marL="0" indent="0" algn="just">
              <a:buNone/>
            </a:pPr>
            <a:r>
              <a:rPr lang="ru-RU" sz="2000" i="1" dirty="0" smtClean="0"/>
              <a:t>          При </a:t>
            </a:r>
            <a:r>
              <a:rPr lang="ru-RU" sz="2000" i="1" dirty="0"/>
              <a:t>обеспечении управления охраной труда работодателем должны проводиться системные мероприятия по управлению профессиональными рисками на рабочих местах, связанные с выявлением опасностей, оценкой и снижением уровней профессиональных рисков. </a:t>
            </a:r>
            <a:endParaRPr lang="ru-RU" sz="2000" dirty="0"/>
          </a:p>
          <a:p>
            <a:pPr marL="0" indent="0" algn="just">
              <a:buNone/>
            </a:pPr>
            <a:r>
              <a:rPr lang="ru-RU" sz="2000" i="1" dirty="0" smtClean="0"/>
              <a:t>          Профессиональные </a:t>
            </a:r>
            <a:r>
              <a:rPr lang="ru-RU" sz="2000" i="1" dirty="0"/>
              <a:t>риски в зависимости от источника их возникновения подразделяются на риски </a:t>
            </a:r>
            <a:r>
              <a:rPr lang="ru-RU" sz="2000" i="1" dirty="0" err="1"/>
              <a:t>травмирования</a:t>
            </a:r>
            <a:r>
              <a:rPr lang="ru-RU" sz="2000" i="1" dirty="0"/>
              <a:t> работника и риски получения им профессионального заболевания. </a:t>
            </a:r>
            <a:endParaRPr lang="ru-RU" sz="2000" dirty="0"/>
          </a:p>
          <a:p>
            <a:pPr marL="0" indent="0" algn="just">
              <a:buNone/>
            </a:pPr>
            <a:r>
              <a:rPr lang="ru-RU" sz="2000" i="1" dirty="0" smtClean="0"/>
              <a:t>          Рекомендации </a:t>
            </a:r>
            <a:r>
              <a:rPr lang="ru-RU" sz="2000" i="1" dirty="0"/>
              <a:t>по выбору метода оценки уровня профессионального риска и его снижению утверждаются федеральным органом исполнительной власти, осуществляющим функции по выработке государственной политики и нормативно-правовому регулированию в сфере труда, с учетом мнения Российской трехсторонней комиссии по регулированию социально-трудовых отношений. 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562693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183880" cy="928694"/>
          </a:xfrm>
        </p:spPr>
        <p:txBody>
          <a:bodyPr>
            <a:normAutofit/>
          </a:bodyPr>
          <a:lstStyle/>
          <a:p>
            <a:pPr algn="ctr"/>
            <a:r>
              <a:rPr lang="ru-RU" sz="2700" i="1" dirty="0" smtClean="0"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Основы управления профессиональными </a:t>
            </a:r>
            <a:br>
              <a:rPr lang="ru-RU" sz="2700" i="1" dirty="0" smtClean="0"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700" i="1" dirty="0" smtClean="0"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рисками!</a:t>
            </a:r>
            <a:endParaRPr lang="ru-RU" dirty="0"/>
          </a:p>
        </p:txBody>
      </p:sp>
      <p:pic>
        <p:nvPicPr>
          <p:cNvPr id="6" name="Содержимое 5" descr="konstitutsii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0035" y="1428736"/>
            <a:ext cx="1857387" cy="1928826"/>
          </a:xfrm>
        </p:spPr>
      </p:pic>
      <p:pic>
        <p:nvPicPr>
          <p:cNvPr id="7" name="Рисунок 6" descr="b8dbe3fde6f0ca2981066e8552caa65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43175" y="1428736"/>
            <a:ext cx="1428760" cy="1928826"/>
          </a:xfrm>
          <a:prstGeom prst="rect">
            <a:avLst/>
          </a:prstGeom>
        </p:spPr>
      </p:pic>
      <p:pic>
        <p:nvPicPr>
          <p:cNvPr id="8" name="Рисунок 7" descr="Izobrazhenie-7-324x324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6248" y="1428736"/>
            <a:ext cx="1785950" cy="1936480"/>
          </a:xfrm>
          <a:prstGeom prst="rect">
            <a:avLst/>
          </a:prstGeom>
        </p:spPr>
      </p:pic>
      <p:pic>
        <p:nvPicPr>
          <p:cNvPr id="10" name="Рисунок 9" descr="Безымянный2222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286513" y="1428736"/>
            <a:ext cx="2071702" cy="1928825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71472" y="3571876"/>
            <a:ext cx="17859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Статья 2</a:t>
            </a:r>
          </a:p>
          <a:p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Статья 7</a:t>
            </a:r>
          </a:p>
          <a:p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Статья 37</a:t>
            </a:r>
          </a:p>
          <a:p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Статья 41</a:t>
            </a:r>
            <a:endParaRPr lang="ru-RU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500298" y="3571876"/>
            <a:ext cx="17145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Статья 21</a:t>
            </a:r>
          </a:p>
          <a:p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Статья 22</a:t>
            </a:r>
          </a:p>
          <a:p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Статья 209</a:t>
            </a:r>
          </a:p>
          <a:p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Статья 212</a:t>
            </a:r>
            <a:endParaRPr lang="ru-RU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286248" y="3571876"/>
            <a:ext cx="221457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Раздел V. Процедуры, направленные на достижение целей работодателя в области охраны труда</a:t>
            </a:r>
            <a:endParaRPr lang="ru-RU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500826" y="3571876"/>
            <a:ext cx="17145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Пункт 2</a:t>
            </a:r>
          </a:p>
          <a:p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Пункт 3</a:t>
            </a:r>
          </a:p>
          <a:p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Пункт 14</a:t>
            </a:r>
          </a:p>
          <a:p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Пункт 17</a:t>
            </a:r>
            <a:endParaRPr lang="ru-RU" b="1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Новое в ТК РФ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>
            <a:normAutofit fontScale="62500" lnSpcReduction="20000"/>
          </a:bodyPr>
          <a:lstStyle/>
          <a:p>
            <a:pPr marL="0" indent="0" algn="just">
              <a:buNone/>
            </a:pPr>
            <a:r>
              <a:rPr lang="ru-RU" i="1" dirty="0" smtClean="0">
                <a:solidFill>
                  <a:srgbClr val="FF0000"/>
                </a:solidFill>
              </a:rPr>
              <a:t>          </a:t>
            </a:r>
          </a:p>
          <a:p>
            <a:pPr marL="0" indent="0" algn="just">
              <a:buNone/>
            </a:pPr>
            <a:r>
              <a:rPr lang="ru-RU" i="1" dirty="0">
                <a:solidFill>
                  <a:srgbClr val="FF0000"/>
                </a:solidFill>
              </a:rPr>
              <a:t> </a:t>
            </a:r>
            <a:r>
              <a:rPr lang="ru-RU" i="1" dirty="0" smtClean="0">
                <a:solidFill>
                  <a:srgbClr val="FF0000"/>
                </a:solidFill>
              </a:rPr>
              <a:t>         </a:t>
            </a:r>
            <a:r>
              <a:rPr lang="ru-RU" i="1" dirty="0" smtClean="0"/>
              <a:t>Выявление </a:t>
            </a:r>
            <a:r>
              <a:rPr lang="ru-RU" i="1" dirty="0"/>
              <a:t>опасностей осуществляется путем нахождения, распознавания и описания опасностей, включая их источники, условия возникновения и потенциальные последствия. </a:t>
            </a:r>
            <a:endParaRPr lang="ru-RU" dirty="0"/>
          </a:p>
          <a:p>
            <a:pPr marL="0" indent="0" algn="just">
              <a:buNone/>
            </a:pPr>
            <a:r>
              <a:rPr lang="ru-RU" i="1" dirty="0"/>
              <a:t>          Опасности подлежат нахождению, распознаванию и описанию в ходе специальной оценки условий труда, в процессе производственного контроля за соблюдением санитарно-эпидемиологических требований и выполнением санитарно-противоэпидемических (профилактических) мероприятий, осуществляемых в соответствии с законодательством о специальной оценке условий труда и законодательством в области обеспечения санитарно-эпидемиологического благополучия населения соответственно, в ходе проводимого работодателем контроля за состоянием условий и охраны труда и соблюдением требований охраны труда в структурных подразделениях и на рабочих местах, при проведении расследования несчастных случаев на производстве, профессиональных заболеваний, а также при рассмотрении причин и обстоятельств событий, приведших к возникновению микроповреждений (микротравм).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8329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extBox 5"/>
          <p:cNvSpPr txBox="1">
            <a:spLocks noChangeArrowheads="1"/>
          </p:cNvSpPr>
          <p:nvPr/>
        </p:nvSpPr>
        <p:spPr bwMode="auto">
          <a:xfrm>
            <a:off x="250826" y="1284288"/>
            <a:ext cx="8424863" cy="1708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1500" dirty="0">
                <a:solidFill>
                  <a:srgbClr val="002060"/>
                </a:solidFill>
              </a:rPr>
              <a:t>33. С целью организации процедуры управления профессиональными рисками работодатель исходя из специфики своей деятельности устанавливает (определяет) </a:t>
            </a:r>
            <a:r>
              <a:rPr lang="ru-RU" sz="1500" u="sng" dirty="0">
                <a:solidFill>
                  <a:srgbClr val="002060"/>
                </a:solidFill>
              </a:rPr>
              <a:t>порядок реализации следующих мероприятий </a:t>
            </a:r>
            <a:r>
              <a:rPr lang="ru-RU" sz="1500" dirty="0">
                <a:solidFill>
                  <a:srgbClr val="002060"/>
                </a:solidFill>
              </a:rPr>
              <a:t>по управлению профессиональными рисками:</a:t>
            </a:r>
          </a:p>
          <a:p>
            <a:pPr algn="just"/>
            <a:r>
              <a:rPr lang="ru-RU" sz="1500" dirty="0">
                <a:solidFill>
                  <a:srgbClr val="002060"/>
                </a:solidFill>
              </a:rPr>
              <a:t>а) выявление опасностей;</a:t>
            </a:r>
          </a:p>
          <a:p>
            <a:pPr algn="just"/>
            <a:r>
              <a:rPr lang="ru-RU" sz="1500" dirty="0">
                <a:solidFill>
                  <a:srgbClr val="002060"/>
                </a:solidFill>
              </a:rPr>
              <a:t>б) оценка уровней профессиональных рисков;</a:t>
            </a:r>
          </a:p>
          <a:p>
            <a:pPr algn="just"/>
            <a:r>
              <a:rPr lang="ru-RU" sz="1500" dirty="0">
                <a:solidFill>
                  <a:srgbClr val="002060"/>
                </a:solidFill>
              </a:rPr>
              <a:t>в) снижение уровней профессиональных рисков. </a:t>
            </a: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250826" y="928670"/>
            <a:ext cx="8643793" cy="357189"/>
          </a:xfrm>
          <a:prstGeom prst="rect">
            <a:avLst/>
          </a:prstGeom>
        </p:spPr>
        <p:txBody>
          <a:bodyPr anchor="b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>
              <a:defRPr/>
            </a:pP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Раздел</a:t>
            </a:r>
            <a:r>
              <a:rPr lang="en-US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V</a:t>
            </a: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20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714348" y="285728"/>
            <a:ext cx="7929618" cy="642942"/>
          </a:xfrm>
          <a:prstGeom prst="rect">
            <a:avLst/>
          </a:prstGeom>
        </p:spPr>
        <p:txBody>
          <a:bodyPr anchor="b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endParaRPr lang="ru-RU" sz="2000" b="1" dirty="0" smtClean="0">
              <a:solidFill>
                <a:srgbClr val="00206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algn="ctr" fontAlgn="auto">
              <a:spcAft>
                <a:spcPts val="0"/>
              </a:spcAft>
              <a:defRPr/>
            </a:pPr>
            <a:endParaRPr lang="ru-RU" sz="2000" b="1" dirty="0" smtClean="0">
              <a:solidFill>
                <a:srgbClr val="00206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algn="ctr" fontAlgn="auto"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Типовое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положение о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СУОТ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Утвержденное Приказом Минтруда России от 19 августа 2016 г. №438Н "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22532" name="Picture 2" descr="http://www.dpol4.ru/img/picture/Nov/20/42f843e8618888ec8ef1146c9d7b2d33/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9256" y="3500438"/>
            <a:ext cx="3197253" cy="2588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3" name="TextBox 5"/>
          <p:cNvSpPr txBox="1">
            <a:spLocks noChangeArrowheads="1"/>
          </p:cNvSpPr>
          <p:nvPr/>
        </p:nvSpPr>
        <p:spPr bwMode="auto">
          <a:xfrm>
            <a:off x="250825" y="2938464"/>
            <a:ext cx="5110163" cy="3400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1500" dirty="0">
                <a:solidFill>
                  <a:srgbClr val="002060"/>
                </a:solidFill>
              </a:rPr>
              <a:t>34. </a:t>
            </a:r>
            <a:r>
              <a:rPr lang="ru-RU" sz="1500" u="sng" dirty="0">
                <a:solidFill>
                  <a:srgbClr val="002060"/>
                </a:solidFill>
              </a:rPr>
              <a:t>Идентификация опасностей</a:t>
            </a:r>
            <a:r>
              <a:rPr lang="ru-RU" sz="1500" dirty="0">
                <a:solidFill>
                  <a:srgbClr val="002060"/>
                </a:solidFill>
              </a:rPr>
              <a:t>, представляющих угрозу жизни и здоровью работников, и </a:t>
            </a:r>
            <a:r>
              <a:rPr lang="ru-RU" sz="1500" u="sng" dirty="0">
                <a:solidFill>
                  <a:srgbClr val="002060"/>
                </a:solidFill>
              </a:rPr>
              <a:t>составление их перечня </a:t>
            </a:r>
            <a:r>
              <a:rPr lang="ru-RU" sz="1500" dirty="0">
                <a:solidFill>
                  <a:srgbClr val="002060"/>
                </a:solidFill>
              </a:rPr>
              <a:t>осуществляются работодателем с привлечением службы (специалиста) охраны труда, комитета (комиссии) по охране труда, работников или уполномоченных ими представительных органов.</a:t>
            </a:r>
          </a:p>
          <a:p>
            <a:pPr algn="just"/>
            <a:endParaRPr lang="ru-RU" sz="1500" dirty="0">
              <a:solidFill>
                <a:srgbClr val="002060"/>
              </a:solidFill>
            </a:endParaRPr>
          </a:p>
          <a:p>
            <a:pPr algn="just"/>
            <a:r>
              <a:rPr lang="ru-RU" sz="1600" dirty="0">
                <a:solidFill>
                  <a:srgbClr val="002060"/>
                </a:solidFill>
              </a:rPr>
              <a:t>35. </a:t>
            </a:r>
            <a:r>
              <a:rPr lang="ru-RU" sz="1600" u="sng" dirty="0">
                <a:solidFill>
                  <a:srgbClr val="002060"/>
                </a:solidFill>
              </a:rPr>
              <a:t>В качестве опасностей</a:t>
            </a:r>
            <a:r>
              <a:rPr lang="ru-RU" sz="1600" dirty="0">
                <a:solidFill>
                  <a:srgbClr val="002060"/>
                </a:solidFill>
              </a:rPr>
              <a:t>, представляющих угрозу жизни и здоровью работников, работодатель исходя из специфики своей деятельности </a:t>
            </a:r>
            <a:r>
              <a:rPr lang="ru-RU" sz="1600" u="sng" dirty="0">
                <a:solidFill>
                  <a:srgbClr val="002060"/>
                </a:solidFill>
              </a:rPr>
              <a:t>вправе рассматривать любые </a:t>
            </a:r>
            <a:r>
              <a:rPr lang="ru-RU" sz="1600" dirty="0">
                <a:solidFill>
                  <a:srgbClr val="002060"/>
                </a:solidFill>
              </a:rPr>
              <a:t>из следующих:</a:t>
            </a:r>
            <a:endParaRPr lang="ru-RU" sz="15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/>
          <p:cNvSpPr txBox="1">
            <a:spLocks noChangeArrowheads="1"/>
          </p:cNvSpPr>
          <p:nvPr/>
        </p:nvSpPr>
        <p:spPr bwMode="auto">
          <a:xfrm>
            <a:off x="804985" y="142852"/>
            <a:ext cx="7380288" cy="1074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14000"/>
              </a:lnSpc>
            </a:pPr>
            <a:r>
              <a:rPr lang="ru-RU" sz="2800" b="1" dirty="0">
                <a:solidFill>
                  <a:srgbClr val="002060"/>
                </a:solidFill>
                <a:latin typeface="+mn-lt"/>
                <a:cs typeface="Times New Roman" pitchFamily="18" charset="0"/>
              </a:rPr>
              <a:t>	</a:t>
            </a:r>
            <a:r>
              <a:rPr lang="ru-RU" sz="2400" b="1" dirty="0" err="1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>Подпроцессы</a:t>
            </a:r>
            <a:r>
              <a:rPr lang="ru-RU" sz="2400" b="1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> управления </a:t>
            </a:r>
            <a:r>
              <a:rPr lang="ru-RU" sz="2800" b="1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>рисками</a:t>
            </a:r>
            <a:r>
              <a:rPr lang="ru-RU" sz="2800" b="1" i="1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>.</a:t>
            </a:r>
            <a:endParaRPr lang="ru-RU" sz="2800" b="1" dirty="0">
              <a:solidFill>
                <a:srgbClr val="002060"/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3" name="TextBox 6"/>
          <p:cNvSpPr txBox="1">
            <a:spLocks noChangeArrowheads="1"/>
          </p:cNvSpPr>
          <p:nvPr/>
        </p:nvSpPr>
        <p:spPr bwMode="auto">
          <a:xfrm>
            <a:off x="2201496" y="672541"/>
            <a:ext cx="4539397" cy="37305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14000"/>
              </a:lnSpc>
            </a:pPr>
            <a:r>
              <a:rPr lang="ru-RU" sz="1600" b="1" dirty="0">
                <a:solidFill>
                  <a:srgbClr val="002060"/>
                </a:solidFill>
                <a:latin typeface="+mn-lt"/>
                <a:cs typeface="Times New Roman" pitchFamily="18" charset="0"/>
              </a:rPr>
              <a:t>	</a:t>
            </a:r>
            <a:r>
              <a:rPr lang="ru-RU" sz="1600" b="1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>выявление опасностей</a:t>
            </a:r>
            <a:endParaRPr lang="ru-RU" sz="1600" b="1" dirty="0">
              <a:solidFill>
                <a:srgbClr val="002060"/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4" name="TextBox 6"/>
          <p:cNvSpPr txBox="1">
            <a:spLocks noChangeArrowheads="1"/>
          </p:cNvSpPr>
          <p:nvPr/>
        </p:nvSpPr>
        <p:spPr bwMode="auto">
          <a:xfrm>
            <a:off x="857224" y="1126249"/>
            <a:ext cx="1643074" cy="5834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14000"/>
              </a:lnSpc>
            </a:pPr>
            <a:r>
              <a:rPr lang="ru-RU" sz="1400" b="1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>входные данные</a:t>
            </a:r>
            <a:endParaRPr lang="ru-RU" sz="1400" b="1" dirty="0">
              <a:solidFill>
                <a:srgbClr val="002060"/>
              </a:solidFill>
              <a:latin typeface="+mn-lt"/>
              <a:cs typeface="Times New Roman" pitchFamily="18" charset="0"/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>
            <a:off x="1379657" y="1764163"/>
            <a:ext cx="1663701" cy="41864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V="1">
            <a:off x="1208696" y="2229724"/>
            <a:ext cx="1834662" cy="843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V="1">
            <a:off x="1379659" y="2285071"/>
            <a:ext cx="1663701" cy="61555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57158" y="1643050"/>
            <a:ext cx="1097082" cy="276999"/>
          </a:xfrm>
          <a:prstGeom prst="rect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документы</a:t>
            </a:r>
            <a:endParaRPr lang="ru-RU" sz="1200" dirty="0"/>
          </a:p>
        </p:txBody>
      </p:sp>
      <p:sp>
        <p:nvSpPr>
          <p:cNvPr id="12" name="TextBox 11"/>
          <p:cNvSpPr txBox="1"/>
          <p:nvPr/>
        </p:nvSpPr>
        <p:spPr>
          <a:xfrm>
            <a:off x="285720" y="2143116"/>
            <a:ext cx="1097082" cy="276999"/>
          </a:xfrm>
          <a:prstGeom prst="rect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статистика</a:t>
            </a:r>
            <a:endParaRPr lang="ru-RU" sz="1200" dirty="0"/>
          </a:p>
        </p:txBody>
      </p:sp>
      <p:sp>
        <p:nvSpPr>
          <p:cNvPr id="13" name="TextBox 12"/>
          <p:cNvSpPr txBox="1"/>
          <p:nvPr/>
        </p:nvSpPr>
        <p:spPr>
          <a:xfrm>
            <a:off x="285720" y="2714620"/>
            <a:ext cx="1230921" cy="276999"/>
          </a:xfrm>
          <a:prstGeom prst="rect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наблюдения</a:t>
            </a:r>
            <a:endParaRPr lang="ru-RU" sz="1200" dirty="0"/>
          </a:p>
        </p:txBody>
      </p:sp>
      <p:sp>
        <p:nvSpPr>
          <p:cNvPr id="21" name="TextBox 20"/>
          <p:cNvSpPr txBox="1"/>
          <p:nvPr/>
        </p:nvSpPr>
        <p:spPr>
          <a:xfrm>
            <a:off x="3043360" y="1764161"/>
            <a:ext cx="2039815" cy="923330"/>
          </a:xfrm>
          <a:prstGeom prst="rect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Описание и ранжирование опасностей</a:t>
            </a:r>
            <a:endParaRPr lang="ru-RU" dirty="0"/>
          </a:p>
        </p:txBody>
      </p:sp>
      <p:sp>
        <p:nvSpPr>
          <p:cNvPr id="22" name="TextBox 6"/>
          <p:cNvSpPr txBox="1">
            <a:spLocks noChangeArrowheads="1"/>
          </p:cNvSpPr>
          <p:nvPr/>
        </p:nvSpPr>
        <p:spPr bwMode="auto">
          <a:xfrm>
            <a:off x="2454274" y="1153456"/>
            <a:ext cx="2628900" cy="373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14000"/>
              </a:lnSpc>
            </a:pPr>
            <a:r>
              <a:rPr lang="ru-RU" sz="1600" b="1" dirty="0">
                <a:solidFill>
                  <a:srgbClr val="002060"/>
                </a:solidFill>
                <a:latin typeface="+mn-lt"/>
                <a:cs typeface="Times New Roman" pitchFamily="18" charset="0"/>
              </a:rPr>
              <a:t>	</a:t>
            </a:r>
            <a:r>
              <a:rPr lang="ru-RU" sz="1600" b="1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>процесс</a:t>
            </a:r>
            <a:endParaRPr lang="ru-RU" sz="1600" b="1" dirty="0">
              <a:solidFill>
                <a:srgbClr val="002060"/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23" name="TextBox 6"/>
          <p:cNvSpPr txBox="1">
            <a:spLocks noChangeArrowheads="1"/>
          </p:cNvSpPr>
          <p:nvPr/>
        </p:nvSpPr>
        <p:spPr bwMode="auto">
          <a:xfrm>
            <a:off x="5746627" y="1185945"/>
            <a:ext cx="2628900" cy="373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14000"/>
              </a:lnSpc>
            </a:pPr>
            <a:r>
              <a:rPr lang="ru-RU" sz="1600" b="1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>выходные данные</a:t>
            </a:r>
            <a:endParaRPr lang="ru-RU" sz="1600" b="1" dirty="0">
              <a:solidFill>
                <a:srgbClr val="002060"/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926871" y="1755717"/>
            <a:ext cx="2268415" cy="923330"/>
          </a:xfrm>
          <a:prstGeom prst="rect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r>
              <a:rPr lang="ru-RU" dirty="0" smtClean="0"/>
              <a:t>Реестр опасностей</a:t>
            </a:r>
          </a:p>
        </p:txBody>
      </p:sp>
      <p:cxnSp>
        <p:nvCxnSpPr>
          <p:cNvPr id="26" name="Прямая со стрелкой 25"/>
          <p:cNvCxnSpPr>
            <a:stCxn id="21" idx="3"/>
            <a:endCxn id="24" idx="1"/>
          </p:cNvCxnSpPr>
          <p:nvPr/>
        </p:nvCxnSpPr>
        <p:spPr>
          <a:xfrm flipV="1">
            <a:off x="5083175" y="2217382"/>
            <a:ext cx="843696" cy="844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6"/>
          <p:cNvSpPr txBox="1">
            <a:spLocks noChangeArrowheads="1"/>
          </p:cNvSpPr>
          <p:nvPr/>
        </p:nvSpPr>
        <p:spPr bwMode="auto">
          <a:xfrm>
            <a:off x="2537982" y="2820973"/>
            <a:ext cx="4539397" cy="37305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14000"/>
              </a:lnSpc>
            </a:pPr>
            <a:r>
              <a:rPr lang="ru-RU" sz="1600" b="1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>оценка риска</a:t>
            </a:r>
            <a:endParaRPr lang="ru-RU" sz="1600" b="1" dirty="0">
              <a:solidFill>
                <a:srgbClr val="002060"/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31" name="TextBox 6"/>
          <p:cNvSpPr txBox="1">
            <a:spLocks noChangeArrowheads="1"/>
          </p:cNvSpPr>
          <p:nvPr/>
        </p:nvSpPr>
        <p:spPr bwMode="auto">
          <a:xfrm>
            <a:off x="148737" y="3337535"/>
            <a:ext cx="2628900" cy="373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14000"/>
              </a:lnSpc>
            </a:pPr>
            <a:r>
              <a:rPr lang="ru-RU" sz="1600" b="1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>входные данные</a:t>
            </a:r>
            <a:endParaRPr lang="ru-RU" sz="1600" b="1" dirty="0">
              <a:solidFill>
                <a:srgbClr val="002060"/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09222" y="3779419"/>
            <a:ext cx="2268415" cy="646331"/>
          </a:xfrm>
          <a:prstGeom prst="rect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Реестр опасностей</a:t>
            </a:r>
          </a:p>
        </p:txBody>
      </p:sp>
      <p:cxnSp>
        <p:nvCxnSpPr>
          <p:cNvPr id="34" name="Прямая со стрелкой 33"/>
          <p:cNvCxnSpPr>
            <a:endCxn id="35" idx="1"/>
          </p:cNvCxnSpPr>
          <p:nvPr/>
        </p:nvCxnSpPr>
        <p:spPr>
          <a:xfrm flipV="1">
            <a:off x="2777637" y="4121836"/>
            <a:ext cx="667510" cy="13850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3445147" y="3798670"/>
            <a:ext cx="1979308" cy="646331"/>
          </a:xfrm>
          <a:prstGeom prst="rect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Оценка уровня риска</a:t>
            </a:r>
          </a:p>
        </p:txBody>
      </p:sp>
      <p:sp>
        <p:nvSpPr>
          <p:cNvPr id="36" name="TextBox 6"/>
          <p:cNvSpPr txBox="1">
            <a:spLocks noChangeArrowheads="1"/>
          </p:cNvSpPr>
          <p:nvPr/>
        </p:nvSpPr>
        <p:spPr bwMode="auto">
          <a:xfrm>
            <a:off x="2663763" y="3309246"/>
            <a:ext cx="2628900" cy="373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14000"/>
              </a:lnSpc>
            </a:pPr>
            <a:r>
              <a:rPr lang="ru-RU" sz="1600" b="1" dirty="0">
                <a:solidFill>
                  <a:srgbClr val="002060"/>
                </a:solidFill>
                <a:latin typeface="+mn-lt"/>
                <a:cs typeface="Times New Roman" pitchFamily="18" charset="0"/>
              </a:rPr>
              <a:t>	</a:t>
            </a:r>
            <a:r>
              <a:rPr lang="ru-RU" sz="1600" b="1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>процесс</a:t>
            </a:r>
            <a:endParaRPr lang="ru-RU" sz="1600" b="1" dirty="0">
              <a:solidFill>
                <a:srgbClr val="002060"/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37" name="TextBox 6"/>
          <p:cNvSpPr txBox="1">
            <a:spLocks noChangeArrowheads="1"/>
          </p:cNvSpPr>
          <p:nvPr/>
        </p:nvSpPr>
        <p:spPr bwMode="auto">
          <a:xfrm>
            <a:off x="6226175" y="3258094"/>
            <a:ext cx="2628900" cy="373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14000"/>
              </a:lnSpc>
            </a:pPr>
            <a:r>
              <a:rPr lang="ru-RU" sz="1600" b="1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>выходные данные</a:t>
            </a:r>
            <a:endParaRPr lang="ru-RU" sz="1600" b="1" dirty="0">
              <a:solidFill>
                <a:srgbClr val="002060"/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215074" y="4000504"/>
            <a:ext cx="2568393" cy="369332"/>
          </a:xfrm>
          <a:prstGeom prst="rect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План мероприятий</a:t>
            </a:r>
          </a:p>
        </p:txBody>
      </p:sp>
      <p:cxnSp>
        <p:nvCxnSpPr>
          <p:cNvPr id="41" name="Прямая со стрелкой 40"/>
          <p:cNvCxnSpPr/>
          <p:nvPr/>
        </p:nvCxnSpPr>
        <p:spPr>
          <a:xfrm>
            <a:off x="5424455" y="4241084"/>
            <a:ext cx="66751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6"/>
          <p:cNvSpPr txBox="1">
            <a:spLocks noChangeArrowheads="1"/>
          </p:cNvSpPr>
          <p:nvPr/>
        </p:nvSpPr>
        <p:spPr bwMode="auto">
          <a:xfrm>
            <a:off x="2500298" y="4806103"/>
            <a:ext cx="3786214" cy="55938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14000"/>
              </a:lnSpc>
            </a:pPr>
            <a:r>
              <a:rPr lang="ru-RU" sz="1400" b="1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>мероприятия по снижению уровней рисков</a:t>
            </a:r>
            <a:endParaRPr lang="ru-RU" sz="1400" b="1" dirty="0">
              <a:solidFill>
                <a:srgbClr val="002060"/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43" name="TextBox 6"/>
          <p:cNvSpPr txBox="1">
            <a:spLocks noChangeArrowheads="1"/>
          </p:cNvSpPr>
          <p:nvPr/>
        </p:nvSpPr>
        <p:spPr bwMode="auto">
          <a:xfrm>
            <a:off x="148737" y="5214430"/>
            <a:ext cx="2628900" cy="373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14000"/>
              </a:lnSpc>
            </a:pPr>
            <a:r>
              <a:rPr lang="ru-RU" sz="1600" b="1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>входные данные</a:t>
            </a:r>
            <a:endParaRPr lang="ru-RU" sz="1600" b="1" dirty="0">
              <a:solidFill>
                <a:srgbClr val="002060"/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09222" y="5584821"/>
            <a:ext cx="2268415" cy="646331"/>
          </a:xfrm>
          <a:prstGeom prst="rect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План мероприятий</a:t>
            </a:r>
            <a:endParaRPr lang="ru-RU" dirty="0"/>
          </a:p>
        </p:txBody>
      </p:sp>
      <p:cxnSp>
        <p:nvCxnSpPr>
          <p:cNvPr id="45" name="Прямая со стрелкой 44"/>
          <p:cNvCxnSpPr/>
          <p:nvPr/>
        </p:nvCxnSpPr>
        <p:spPr>
          <a:xfrm flipV="1">
            <a:off x="2771167" y="5726286"/>
            <a:ext cx="667510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3438677" y="5587479"/>
            <a:ext cx="1979308" cy="923330"/>
          </a:xfrm>
          <a:prstGeom prst="rect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Реализация мероприятий</a:t>
            </a:r>
          </a:p>
          <a:p>
            <a:endParaRPr lang="ru-RU" dirty="0"/>
          </a:p>
        </p:txBody>
      </p:sp>
      <p:sp>
        <p:nvSpPr>
          <p:cNvPr id="47" name="TextBox 6"/>
          <p:cNvSpPr txBox="1">
            <a:spLocks noChangeArrowheads="1"/>
          </p:cNvSpPr>
          <p:nvPr/>
        </p:nvSpPr>
        <p:spPr bwMode="auto">
          <a:xfrm>
            <a:off x="6286512" y="5072074"/>
            <a:ext cx="2486024" cy="373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14000"/>
              </a:lnSpc>
            </a:pPr>
            <a:r>
              <a:rPr lang="ru-RU" sz="1600" b="1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>выходные данные</a:t>
            </a:r>
            <a:endParaRPr lang="ru-RU" sz="1600" b="1" dirty="0">
              <a:solidFill>
                <a:srgbClr val="002060"/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6072198" y="5572140"/>
            <a:ext cx="2568393" cy="923330"/>
          </a:xfrm>
          <a:prstGeom prst="rect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Снижение уровня рисков при повторной оценке</a:t>
            </a:r>
          </a:p>
        </p:txBody>
      </p:sp>
      <p:cxnSp>
        <p:nvCxnSpPr>
          <p:cNvPr id="49" name="Прямая со стрелкой 48"/>
          <p:cNvCxnSpPr/>
          <p:nvPr/>
        </p:nvCxnSpPr>
        <p:spPr>
          <a:xfrm>
            <a:off x="5380651" y="6040487"/>
            <a:ext cx="66751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6"/>
          <p:cNvSpPr txBox="1">
            <a:spLocks noChangeArrowheads="1"/>
          </p:cNvSpPr>
          <p:nvPr/>
        </p:nvSpPr>
        <p:spPr bwMode="auto">
          <a:xfrm>
            <a:off x="2857488" y="5286388"/>
            <a:ext cx="2628900" cy="345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14000"/>
              </a:lnSpc>
            </a:pPr>
            <a:r>
              <a:rPr lang="ru-RU" sz="1600" b="1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>процесс</a:t>
            </a:r>
            <a:endParaRPr lang="ru-RU" sz="1600" b="1" dirty="0">
              <a:solidFill>
                <a:srgbClr val="002060"/>
              </a:solidFill>
              <a:latin typeface="+mn-lt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276541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357166"/>
            <a:ext cx="810699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Приказ Роструда т 10.11.17 N 655</a:t>
            </a:r>
            <a:b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 утверждении проверочных листов (списков контрольных вопросов) для осуществления федерального государственного надзора за соблюдением трудового законодательства и иных нормативных правовых актов, содержащих нормы трудового права</a:t>
            </a:r>
            <a:endParaRPr lang="ru-RU" sz="1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42354" y="2492896"/>
          <a:ext cx="8784358" cy="3960440"/>
        </p:xfrm>
        <a:graphic>
          <a:graphicData uri="http://schemas.openxmlformats.org/drawingml/2006/table">
            <a:tbl>
              <a:tblPr/>
              <a:tblGrid>
                <a:gridCol w="198607"/>
                <a:gridCol w="2510083"/>
                <a:gridCol w="6075668"/>
              </a:tblGrid>
              <a:tr h="9406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N</a:t>
                      </a:r>
                    </a:p>
                  </a:txBody>
                  <a:tcPr marL="13638" marR="13638" marT="13638" marB="13638" anchor="ctr">
                    <a:lnL w="9525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5F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Перечень вопросов, отражающих содержание обязательных требований</a:t>
                      </a:r>
                    </a:p>
                  </a:txBody>
                  <a:tcPr marL="13638" marR="13638" marT="13638" marB="13638" anchor="ctr">
                    <a:lnL w="9525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5F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1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Соотнесенные с перечнем вопросов реквизиты нормативных правовых актов, с указанием их структурных единиц, которыми установлены обязательные требования</a:t>
                      </a:r>
                    </a:p>
                  </a:txBody>
                  <a:tcPr marL="13638" marR="13638" marT="13638" marB="13638" anchor="ctr">
                    <a:lnL w="9525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5FA"/>
                    </a:solidFill>
                  </a:tcPr>
                </a:tc>
              </a:tr>
              <a:tr h="228157">
                <a:tc>
                  <a:txBody>
                    <a:bodyPr/>
                    <a:lstStyle/>
                    <a:p>
                      <a:pPr algn="ctr"/>
                      <a:r>
                        <a:rPr lang="ru-RU" sz="1100" b="1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13638" marR="13638" marT="13638" marB="13638" anchor="ctr">
                    <a:lnL w="9525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13638" marR="13638" marT="13638" marB="13638" anchor="ctr">
                    <a:lnL w="9525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13638" marR="13638" marT="13638" marB="13638" anchor="ctr">
                    <a:lnL w="9525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8871">
                <a:tc>
                  <a:txBody>
                    <a:bodyPr/>
                    <a:lstStyle/>
                    <a:p>
                      <a:pPr algn="ctr"/>
                      <a:r>
                        <a:rPr lang="ru-RU" sz="1100" b="1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13638" marR="13638" marT="13638" marB="13638" anchor="ctr">
                    <a:lnL w="9525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Наличие у работодателя Положения о СУОТ, утвержденного приказом</a:t>
                      </a:r>
                    </a:p>
                  </a:txBody>
                  <a:tcPr marL="13638" marR="13638" marT="13638" marB="13638" anchor="ctr">
                    <a:lnL w="9525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Пункт 7 Типового положения о системе управления охраной труда, утвержденного приказом Министерства труда и социальной защиты РФ от 19 августа 2016 г. N 438н (Зарегистрирован Минюстом России 13 октября 2016 г. Регистрационный N 44037, опубликован на "Официальном </a:t>
                      </a:r>
                      <a:r>
                        <a:rPr lang="ru-RU" sz="1100" b="1" dirty="0" err="1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интернет-портале</a:t>
                      </a:r>
                      <a:r>
                        <a:rPr lang="ru-RU" sz="11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правовой информации" (</a:t>
                      </a:r>
                      <a:r>
                        <a:rPr lang="ru-RU" sz="1100" b="1" dirty="0" err="1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www.pravo.gov.ru</a:t>
                      </a:r>
                      <a:r>
                        <a:rPr lang="ru-RU" sz="11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) 17 октября 2016 г., в "Российской газете" от 2 ноября 2016 г. N 248) (далее - Типовое положение о системе управления охраной труда)</a:t>
                      </a:r>
                    </a:p>
                  </a:txBody>
                  <a:tcPr marL="13638" marR="13638" marT="13638" marB="13638" anchor="ctr">
                    <a:lnL w="9525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4386">
                <a:tc>
                  <a:txBody>
                    <a:bodyPr/>
                    <a:lstStyle/>
                    <a:p>
                      <a:pPr algn="ctr"/>
                      <a:r>
                        <a:rPr lang="ru-RU" sz="1100" b="1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13638" marR="13638" marT="13638" marB="13638" anchor="ctr">
                    <a:lnL w="9525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b="1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Наличие у работодателя Политики в области охраны труда</a:t>
                      </a:r>
                    </a:p>
                  </a:txBody>
                  <a:tcPr marL="13638" marR="13638" marT="13638" marB="13638" anchor="ctr">
                    <a:lnL w="9525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Пункт 9 Типового положения о системе управления охраной труда</a:t>
                      </a:r>
                    </a:p>
                  </a:txBody>
                  <a:tcPr marL="13638" marR="13638" marT="13638" marB="13638" anchor="ctr">
                    <a:lnL w="9525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78423">
                <a:tc gridSpan="3">
                  <a:txBody>
                    <a:bodyPr/>
                    <a:lstStyle/>
                    <a:p>
                      <a:r>
                        <a:rPr lang="ru-RU" sz="11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 &lt;*&gt; </a:t>
                      </a:r>
                      <a:r>
                        <a:rPr lang="ru-RU" sz="11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При наличии у работодателя:</a:t>
                      </a:r>
                      <a:br>
                        <a:rPr lang="ru-RU" sz="11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1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  - </a:t>
                      </a:r>
                      <a:r>
                        <a:rPr lang="ru-RU" sz="11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соответствующего вида экономической деятельности по данным Федеральной налоговой службы;</a:t>
                      </a:r>
                      <a:br>
                        <a:rPr lang="ru-RU" sz="11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1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 - </a:t>
                      </a:r>
                      <a:r>
                        <a:rPr lang="ru-RU" sz="11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объектов недвижимости и оборудования, на которых осуществляются данный вид работ;</a:t>
                      </a:r>
                      <a:br>
                        <a:rPr lang="ru-RU" sz="11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1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 - </a:t>
                      </a:r>
                      <a:r>
                        <a:rPr lang="ru-RU" sz="1100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профессий и должностей в штатном расписании, выполняющих данный вид работ.</a:t>
                      </a:r>
                    </a:p>
                  </a:txBody>
                  <a:tcPr marL="13638" marR="13638" marT="13638" marB="13638" anchor="ctr">
                    <a:lnL w="9525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37922" name="Picture 2" descr="http://yastatic.net/share/static/b-share.png">
            <a:hlinkClick r:id="rId2" tooltip="ВКонтакте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750" y="-7789863"/>
            <a:ext cx="152400" cy="152400"/>
          </a:xfrm>
          <a:prstGeom prst="rect">
            <a:avLst/>
          </a:prstGeom>
          <a:noFill/>
        </p:spPr>
      </p:pic>
      <p:pic>
        <p:nvPicPr>
          <p:cNvPr id="337926" name="Picture 6" descr="http://top.list.ru/counter?id=790347;t=216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450" y="9644065"/>
            <a:ext cx="838200" cy="295275"/>
          </a:xfrm>
          <a:prstGeom prst="rect">
            <a:avLst/>
          </a:prstGeom>
          <a:noFill/>
        </p:spPr>
      </p:pic>
      <p:pic>
        <p:nvPicPr>
          <p:cNvPr id="337927" name="Picture 7" descr="http://counter.yadro.ru/hit?t12.3;rhttp%3A//mvf.klerk.ru/zakon/mtsz655.htm;s1280*1024*24;0.1735461750210876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4450" y="9918702"/>
            <a:ext cx="838200" cy="295275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428596" y="1285860"/>
            <a:ext cx="824903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 smtClean="0">
                <a:solidFill>
                  <a:srgbClr val="002060"/>
                </a:solidFill>
              </a:rPr>
              <a:t>Проверочный лист (список контрольных вопросов) </a:t>
            </a:r>
            <a:r>
              <a:rPr lang="ru-RU" sz="1100" b="1" dirty="0" smtClean="0">
                <a:solidFill>
                  <a:srgbClr val="002060"/>
                </a:solidFill>
              </a:rPr>
              <a:t>N 31</a:t>
            </a:r>
            <a:r>
              <a:rPr lang="ru-RU" sz="1100" dirty="0" smtClean="0">
                <a:solidFill>
                  <a:srgbClr val="002060"/>
                </a:solidFill>
              </a:rPr>
              <a:t> для осуществления федерального государственного надзора за соблюдением трудового законодательства и иных нормативных правовых актов, содержащих нормы трудового права "По созданию и функционированию системы управления охраной труда (СУОТ)" &lt;*&gt;</a:t>
            </a:r>
            <a:br>
              <a:rPr lang="ru-RU" sz="1100" dirty="0" smtClean="0">
                <a:solidFill>
                  <a:srgbClr val="002060"/>
                </a:solidFill>
              </a:rPr>
            </a:br>
            <a:endParaRPr lang="ru-RU" sz="1100" dirty="0" smtClean="0">
              <a:solidFill>
                <a:srgbClr val="002060"/>
              </a:solidFill>
            </a:endParaRPr>
          </a:p>
          <a:p>
            <a:r>
              <a:rPr lang="ru-RU" sz="1100" dirty="0" smtClean="0">
                <a:solidFill>
                  <a:srgbClr val="002060"/>
                </a:solidFill>
              </a:rPr>
              <a:t>Список контрольных вопросов (для целей опубликования на сайте Федеральной службы по труду и занятости и приложения к акту проверки):</a:t>
            </a:r>
            <a:endParaRPr lang="ru-RU" sz="11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9474685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183880" cy="105618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ПРИКАЗ от 21 марта 2019 г. N 77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effectLst/>
                <a:latin typeface="Times New Roman" pitchFamily="18" charset="0"/>
                <a:cs typeface="Times New Roman" pitchFamily="18" charset="0"/>
              </a:rPr>
              <a:t>ОБ УТВЕРЖДЕНИИ МЕТОДИЧЕСКИХ РЕКОМЕНДАЦИЙ ПО ПРОВЕРКЕ СОЗДАНИЯ И ОБЕСПЕЧЕНИЯ ФУНКЦИОНИРОВАНИЯ СИСТЕМЫ УПРАВЛЕНИЯ ОХРАНОЙ ТРУДА</a:t>
            </a:r>
            <a:endParaRPr lang="ru-RU" sz="1800" dirty="0">
              <a:effectLst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1484784"/>
            <a:ext cx="8183880" cy="4373108"/>
          </a:xfrm>
        </p:spPr>
        <p:txBody>
          <a:bodyPr>
            <a:normAutofit fontScale="32500" lnSpcReduction="20000"/>
          </a:bodyPr>
          <a:lstStyle/>
          <a:p>
            <a:r>
              <a:rPr lang="ru-RU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Руководителям государственных инспекций труда в субъектах Российской Федерации обеспечить:</a:t>
            </a:r>
          </a:p>
          <a:p>
            <a:r>
              <a:rPr lang="ru-RU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2.1. обязательное рассмотрение вопросов системы управления охраной труда у работодателя при проведении расследований несчастных случаев и внеплановых проверок в связи с несчастным случаем;</a:t>
            </a:r>
          </a:p>
          <a:p>
            <a:r>
              <a:rPr lang="ru-RU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3.1. при осуществлении проверки актов и материалов расследования несчастных случаев обратить особое внимание на рассмотрение вопроса системы управления охраной труда у работодателя;</a:t>
            </a:r>
          </a:p>
          <a:p>
            <a:r>
              <a:rPr lang="ru-RU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3.2. при выявлении нарушений установленного порядка расследования несчастных случаев, в том числе связанных с </a:t>
            </a:r>
            <a:r>
              <a:rPr lang="ru-RU" sz="3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нерассмотрением</a:t>
            </a:r>
            <a:r>
              <a:rPr lang="ru-RU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вопросов создания и обеспечения функционирования системы управления охраной труда у работодателя, обеспечить проведение дополнительного расследования несчастного случая в соответствии со статьей 229.3 Трудового кодекса Российской Федерации.</a:t>
            </a:r>
          </a:p>
          <a:p>
            <a:r>
              <a:rPr lang="ru-RU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14. Проверка организации работодателем процедуры управления профессиональными рисками.</a:t>
            </a:r>
          </a:p>
          <a:p>
            <a:r>
              <a:rPr lang="ru-RU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В соответствии с пунктом 33 Типового положения, к мероприятиям по управлению профессиональными рисками относятся:</a:t>
            </a:r>
          </a:p>
          <a:p>
            <a:r>
              <a:rPr lang="ru-RU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- выявление опасностей;</a:t>
            </a:r>
          </a:p>
          <a:p>
            <a:r>
              <a:rPr lang="ru-RU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- оценка уровней профессиональных рисков;</a:t>
            </a:r>
          </a:p>
          <a:p>
            <a:r>
              <a:rPr lang="ru-RU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- снижение уровней профессиональных рисков.</a:t>
            </a:r>
          </a:p>
          <a:p>
            <a:r>
              <a:rPr lang="ru-RU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Документы, подлежащие изучению:</a:t>
            </a:r>
          </a:p>
          <a:p>
            <a:r>
              <a:rPr lang="ru-RU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а) Положение о СУОТ работодателя;</a:t>
            </a:r>
          </a:p>
          <a:p>
            <a:r>
              <a:rPr lang="ru-RU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б) перечень выявленных опасностей, упорядоченных исходя из приоритета необходимости исключения или снижения уровня создаваемого ими профессионального риска;</a:t>
            </a:r>
          </a:p>
          <a:p>
            <a:r>
              <a:rPr lang="ru-RU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в) раздел Положения о системе управления охраной труда работодателя, описывающий метод (методы) оценки уровня риска, используемый работодателем и (или) локальный нормативный акт;</a:t>
            </a:r>
          </a:p>
          <a:p>
            <a:r>
              <a:rPr lang="ru-RU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г) результаты проведенной работодателем оценки рисков с указанием установленных уровней;</a:t>
            </a:r>
          </a:p>
          <a:p>
            <a:r>
              <a:rPr lang="ru-RU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3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перечень мер по исключению или снижению уровней рисков.</a:t>
            </a:r>
          </a:p>
          <a:p>
            <a:r>
              <a:rPr lang="ru-RU" sz="3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14.1. Необходимо, прежде всего, выяснить, была ли идентифицирована опасность, которая послужила причиной несчастного случая, и внесена ли она в перечень (реестр) опасностей организации в соответствии с пунктом 34 Типового положения.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48" y="500042"/>
            <a:ext cx="4429156" cy="5357850"/>
          </a:xfrm>
        </p:spPr>
        <p:txBody>
          <a:bodyPr>
            <a:normAutofit fontScale="90000"/>
          </a:bodyPr>
          <a:lstStyle/>
          <a:p>
            <a:r>
              <a:rPr lang="ru-RU" sz="1300" i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Отсутствие выявленного, идентифицированного и оцененного фактически имеющегося риска по конкретному рабочему месту, влечет за собой:</a:t>
            </a:r>
            <a:r>
              <a:rPr lang="ru-RU" sz="13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3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300" i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  </a:t>
            </a:r>
            <a:br>
              <a:rPr lang="ru-RU" sz="1300" i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300" i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  - нарушение обязанности по обеспечению, созданию и функционированию системы управления охраной труда ( п.2 ч.2 ст. 212 ТК РФ), то есть нарушение государственных нормативных требований охраны труда, содержащихся в федеральных законах и иных нормативных Российской Федерации - </a:t>
            </a:r>
            <a:r>
              <a:rPr lang="ru-RU" sz="1300" i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  <a:hlinkClick r:id="rId2"/>
              </a:rPr>
              <a:t>ч. 1 ст. 5.27.1 </a:t>
            </a:r>
            <a:r>
              <a:rPr lang="ru-RU" sz="1300" i="1" dirty="0" err="1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  <a:hlinkClick r:id="rId2"/>
              </a:rPr>
              <a:t>КоАП</a:t>
            </a:r>
            <a:r>
              <a:rPr lang="ru-RU" sz="1300" i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  <a:hlinkClick r:id="rId2"/>
              </a:rPr>
              <a:t> РФ</a:t>
            </a:r>
            <a:r>
              <a:rPr lang="ru-RU" sz="1300" i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   предупреждение или ШТРАФ: </a:t>
            </a:r>
            <a:r>
              <a:rPr lang="ru-RU" sz="13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3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3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3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300" i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на должностных лиц от 2,0 до 5,0 тыс. руб.;</a:t>
            </a:r>
            <a:r>
              <a:rPr lang="ru-RU" sz="13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3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300" i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на ИП от 2,0 до 5,0 тыс. руб.;</a:t>
            </a:r>
            <a:r>
              <a:rPr lang="ru-RU" sz="13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3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300" i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на юридических лиц от 50,0 до 80,0 тыс. руб.</a:t>
            </a:r>
            <a:r>
              <a:rPr lang="ru-RU" sz="13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3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3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3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300" i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- невозможность надлежащего проведения инструктажа по охране труда, включающего ознакомление работника с имеющимися опасными или вредными производственными факторами (п. 2.1.3 Порядка обучения по охране труда и проверки знаний требований охраны труда работников организаций, (утв. Постановлением Минтруда РФ и Минобразования РФ от 13 января 2003 г. N 1/29) - </a:t>
            </a:r>
            <a:r>
              <a:rPr lang="ru-RU" sz="1300" i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  <a:hlinkClick r:id="rId3"/>
              </a:rPr>
              <a:t>ч. 3 ст.5.27.1</a:t>
            </a:r>
            <a:r>
              <a:rPr lang="ru-RU" sz="1300" i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300" i="1" dirty="0" err="1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КоАП</a:t>
            </a:r>
            <a:r>
              <a:rPr lang="ru-RU" sz="1300" i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РФ - ШТРАФ:</a:t>
            </a:r>
            <a:r>
              <a:rPr lang="ru-RU" sz="13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3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3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3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300" i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на должностных лиц от 15,0 до 25,0 тыс. руб.;</a:t>
            </a:r>
            <a:r>
              <a:rPr lang="ru-RU" sz="13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3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300" i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на ИП от 15,0 до 25,0 тыс. руб.;</a:t>
            </a:r>
            <a:r>
              <a:rPr lang="ru-RU" sz="13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3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300" i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на юридических лиц от 110,0 до 130,0 тыс. руб.)</a:t>
            </a:r>
            <a:r>
              <a:rPr lang="ru-RU" sz="1600" b="0" dirty="0" smtClean="0"/>
              <a:t/>
            </a:r>
            <a:br>
              <a:rPr lang="ru-RU" sz="1600" b="0" dirty="0" smtClean="0"/>
            </a:br>
            <a:endParaRPr lang="ru-RU" sz="1600" dirty="0"/>
          </a:p>
        </p:txBody>
      </p:sp>
      <p:pic>
        <p:nvPicPr>
          <p:cNvPr id="5" name="Содержимое 4" descr="o-kodjeksje-administrativnykh-pravonarushjenij-koap-rf_1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428596" y="428604"/>
            <a:ext cx="3786214" cy="542928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500570"/>
            <a:ext cx="8183880" cy="1214446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Изменения в действующее трудовое законодательство  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 smtClean="0"/>
              <a:t>Проект Федерального закона </a:t>
            </a:r>
          </a:p>
          <a:p>
            <a:pPr marL="0" indent="0" algn="ctr">
              <a:buNone/>
            </a:pPr>
            <a:r>
              <a:rPr lang="ru-RU" dirty="0" smtClean="0"/>
              <a:t>«О внесении изменений в Трудовой кодекс РФ ( в части совершенствования механизмов предупреждения производственного  травматизма и профессиональной заболеваемости, соблюдение трудового законодательства и иных нормативных  правовых актов, содержащих нормы трудового права)»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42377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Предстоящие изменения в ТК РФ  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38936881"/>
              </p:ext>
            </p:extLst>
          </p:nvPr>
        </p:nvGraphicFramePr>
        <p:xfrm>
          <a:off x="457200" y="980728"/>
          <a:ext cx="8229600" cy="59786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82752"/>
                <a:gridCol w="4546848"/>
              </a:tblGrid>
              <a:tr h="35007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Статья 209. Основные понятия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Статья 209. Основные понятия </a:t>
                      </a:r>
                      <a:endParaRPr lang="ru-RU" dirty="0"/>
                    </a:p>
                  </a:txBody>
                  <a:tcPr/>
                </a:tc>
              </a:tr>
              <a:tr h="5338562"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Безопасные условия труда - условия труда, при которых воздействие на работающих вредных и (или) опасных производственных факторов исключено либо уровни их воздействия не превышают установленных нормативов.</a:t>
                      </a:r>
                    </a:p>
                    <a:p>
                      <a:endParaRPr lang="ru-RU" sz="1600" b="1" dirty="0" smtClean="0"/>
                    </a:p>
                    <a:p>
                      <a:endParaRPr lang="ru-RU" sz="1600" b="1" dirty="0" smtClean="0"/>
                    </a:p>
                    <a:p>
                      <a:endParaRPr lang="ru-RU" sz="1600" b="1" dirty="0" smtClean="0"/>
                    </a:p>
                    <a:p>
                      <a:endParaRPr lang="ru-RU" sz="1600" b="1" dirty="0" smtClean="0"/>
                    </a:p>
                    <a:p>
                      <a:r>
                        <a:rPr lang="ru-RU" sz="1600" b="1" dirty="0" smtClean="0"/>
                        <a:t>Вредный производственный фактор - производственный фактор, воздействие которого на работника может привести к его заболеванию.</a:t>
                      </a:r>
                    </a:p>
                    <a:p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Безопасные условия труда – условия труда, при которых воздействие на </a:t>
                      </a:r>
                      <a:r>
                        <a:rPr lang="ru-RU" sz="1600" b="1" i="1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работника </a:t>
                      </a:r>
                      <a:r>
                        <a:rPr lang="ru-RU" sz="1600" b="1" i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вредных и (или) опасных производственных факторов</a:t>
                      </a:r>
                      <a:r>
                        <a:rPr lang="ru-RU" sz="1600" b="1" i="1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600" b="1" i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исключено либо их уровни</a:t>
                      </a:r>
                      <a:r>
                        <a:rPr lang="ru-RU" sz="1600" b="1" i="1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с учетом применения средств индивидуальной (коллективной) защиты и управления профессиональными рисками, </a:t>
                      </a:r>
                      <a:r>
                        <a:rPr lang="ru-RU" sz="1600" b="1" i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 превышают установленных нормативов. </a:t>
                      </a:r>
                      <a:endParaRPr lang="ru-RU" sz="16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600" b="1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      </a:t>
                      </a:r>
                    </a:p>
                    <a:p>
                      <a:r>
                        <a:rPr lang="ru-RU" sz="1600" b="1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Вредный производственный фактор – </a:t>
                      </a:r>
                      <a:r>
                        <a:rPr lang="ru-RU" sz="1600" b="1" i="1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фактор производственной среды или трудового процесса</a:t>
                      </a:r>
                      <a:r>
                        <a:rPr lang="ru-RU" sz="1600" b="1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воздействие которого </a:t>
                      </a:r>
                      <a:r>
                        <a:rPr lang="ru-RU" sz="1600" b="1" i="1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 организм человека может привести к профессиональному заболеванию работника.</a:t>
                      </a:r>
                      <a:r>
                        <a:rPr lang="ru-RU" sz="1600" b="1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ru-RU" sz="16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15303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419</TotalTime>
  <Words>1704</Words>
  <Application>Microsoft Office PowerPoint</Application>
  <PresentationFormat>Экран (4:3)</PresentationFormat>
  <Paragraphs>171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Аспект</vt:lpstr>
      <vt:lpstr>Профессиональные риски </vt:lpstr>
      <vt:lpstr>Основы управления профессиональными  рисками!</vt:lpstr>
      <vt:lpstr>Презентация PowerPoint</vt:lpstr>
      <vt:lpstr>Презентация PowerPoint</vt:lpstr>
      <vt:lpstr>Презентация PowerPoint</vt:lpstr>
      <vt:lpstr>ПРИКАЗ от 21 марта 2019 г. N 77 ОБ УТВЕРЖДЕНИИ МЕТОДИЧЕСКИХ РЕКОМЕНДАЦИЙ ПО ПРОВЕРКЕ СОЗДАНИЯ И ОБЕСПЕЧЕНИЯ ФУНКЦИОНИРОВАНИЯ СИСТЕМЫ УПРАВЛЕНИЯ ОХРАНОЙ ТРУДА</vt:lpstr>
      <vt:lpstr>Отсутствие выявленного, идентифицированного и оцененного фактически имеющегося риска по конкретному рабочему месту, влечет за собой:      - нарушение обязанности по обеспечению, созданию и функционированию системы управления охраной труда ( п.2 ч.2 ст. 212 ТК РФ), то есть нарушение государственных нормативных требований охраны труда, содержащихся в федеральных законах и иных нормативных Российской Федерации - ч. 1 ст. 5.27.1 КоАП РФ   предупреждение или ШТРАФ:   на должностных лиц от 2,0 до 5,0 тыс. руб.; на ИП от 2,0 до 5,0 тыс. руб.; на юридических лиц от 50,0 до 80,0 тыс. руб.  - невозможность надлежащего проведения инструктажа по охране труда, включающего ознакомление работника с имеющимися опасными или вредными производственными факторами (п. 2.1.3 Порядка обучения по охране труда и проверки знаний требований охраны труда работников организаций, (утв. Постановлением Минтруда РФ и Минобразования РФ от 13 января 2003 г. N 1/29) - ч. 3 ст.5.27.1 КоАП РФ - ШТРАФ:  на должностных лиц от 15,0 до 25,0 тыс. руб.; на ИП от 15,0 до 25,0 тыс. руб.; на юридических лиц от 110,0 до 130,0 тыс. руб.) </vt:lpstr>
      <vt:lpstr>Изменения в действующее трудовое законодательство  </vt:lpstr>
      <vt:lpstr>Предстоящие изменения в ТК РФ  </vt:lpstr>
      <vt:lpstr>Предстоящие изменения в ТК РФ </vt:lpstr>
      <vt:lpstr>Предстоящие изменения в ТК РФ </vt:lpstr>
      <vt:lpstr>Новое в ТК РФ </vt:lpstr>
      <vt:lpstr>Презентация PowerPoint</vt:lpstr>
      <vt:lpstr>Презентация PowerPoint</vt:lpstr>
      <vt:lpstr>Презентация PowerPoint</vt:lpstr>
      <vt:lpstr>Новое в обязанностях работодателя в ОТ (ст. 214)  </vt:lpstr>
      <vt:lpstr>Новое в ТК РФ</vt:lpstr>
      <vt:lpstr>Изменения в ТК РФ </vt:lpstr>
      <vt:lpstr>Новое в ТК РФ </vt:lpstr>
      <vt:lpstr>Новое в ТК РФ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Профессиональные риски </dc:title>
  <dc:creator>Админ</dc:creator>
  <cp:lastModifiedBy>Админ</cp:lastModifiedBy>
  <cp:revision>69</cp:revision>
  <dcterms:created xsi:type="dcterms:W3CDTF">2020-01-20T00:47:42Z</dcterms:created>
  <dcterms:modified xsi:type="dcterms:W3CDTF">2020-02-24T00:45:32Z</dcterms:modified>
</cp:coreProperties>
</file>