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6" r:id="rId4"/>
    <p:sldId id="259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7" d="100"/>
          <a:sy n="107" d="100"/>
        </p:scale>
        <p:origin x="-84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964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00788" y="882652"/>
            <a:ext cx="2843212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9650" name="Text Box 10"/>
          <p:cNvSpPr txBox="1">
            <a:spLocks noChangeArrowheads="1"/>
          </p:cNvSpPr>
          <p:nvPr/>
        </p:nvSpPr>
        <p:spPr bwMode="auto">
          <a:xfrm>
            <a:off x="141288" y="428625"/>
            <a:ext cx="65976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dirty="0">
                <a:solidFill>
                  <a:srgbClr val="040404"/>
                </a:solidFill>
              </a:rPr>
              <a:t>	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По результатам проделанной работы разрабатывается </a:t>
            </a: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План управления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 высокими и средними рисками.</a:t>
            </a:r>
          </a:p>
        </p:txBody>
      </p:sp>
      <p:sp>
        <p:nvSpPr>
          <p:cNvPr id="539651" name="Text Box 10"/>
          <p:cNvSpPr txBox="1">
            <a:spLocks noChangeArrowheads="1"/>
          </p:cNvSpPr>
          <p:nvPr/>
        </p:nvSpPr>
        <p:spPr bwMode="auto">
          <a:xfrm>
            <a:off x="163513" y="1911350"/>
            <a:ext cx="6526212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dirty="0">
                <a:solidFill>
                  <a:srgbClr val="040404"/>
                </a:solidFill>
              </a:rPr>
              <a:t>	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В плане указываются конкретные </a:t>
            </a: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мероприятия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, а так же </a:t>
            </a: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ответственные лица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 за его выполнение.</a:t>
            </a:r>
          </a:p>
        </p:txBody>
      </p:sp>
      <p:sp>
        <p:nvSpPr>
          <p:cNvPr id="539652" name="Text Box 10"/>
          <p:cNvSpPr txBox="1">
            <a:spLocks noChangeArrowheads="1"/>
          </p:cNvSpPr>
          <p:nvPr/>
        </p:nvSpPr>
        <p:spPr bwMode="auto">
          <a:xfrm>
            <a:off x="217489" y="3235325"/>
            <a:ext cx="554513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dirty="0">
                <a:solidFill>
                  <a:srgbClr val="040404"/>
                </a:solidFill>
              </a:rPr>
              <a:t>	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План должен содержать конкретные </a:t>
            </a: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сроки выполнения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 мероприятий.</a:t>
            </a:r>
          </a:p>
        </p:txBody>
      </p:sp>
      <p:sp>
        <p:nvSpPr>
          <p:cNvPr id="539653" name="Text Box 10"/>
          <p:cNvSpPr txBox="1">
            <a:spLocks noChangeArrowheads="1"/>
          </p:cNvSpPr>
          <p:nvPr/>
        </p:nvSpPr>
        <p:spPr bwMode="auto">
          <a:xfrm>
            <a:off x="250826" y="4945063"/>
            <a:ext cx="8208963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ru-RU" dirty="0">
                <a:solidFill>
                  <a:srgbClr val="040404"/>
                </a:solidFill>
              </a:rPr>
              <a:t>	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План должен постоянно </a:t>
            </a: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анализироваться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 ответственными лицами на предмет своевременности выполнения мероприятий.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Оценка остаточного риска</a:t>
            </a:r>
            <a:endParaRPr lang="ru-RU" dirty="0"/>
          </a:p>
        </p:txBody>
      </p:sp>
      <p:pic>
        <p:nvPicPr>
          <p:cNvPr id="5" name="Содержимое 4" descr="загруженное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9200" y="1143000"/>
            <a:ext cx="6553200" cy="51054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/>
          <a:lstStyle/>
          <a:p>
            <a:r>
              <a:rPr lang="ru-RU" dirty="0" smtClean="0"/>
              <a:t>Оценка остаточного риска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524000"/>
            <a:ext cx="8458200" cy="4876800"/>
          </a:xfrm>
        </p:spPr>
        <p:txBody>
          <a:bodyPr>
            <a:normAutofit/>
          </a:bodyPr>
          <a:lstStyle/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81000" y="1524000"/>
          <a:ext cx="8458200" cy="4942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2819400"/>
                <a:gridCol w="2819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Риск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Характеристика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Мероприятия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&gt;400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Крайне высокий риск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Немедленное прекращение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200 – 400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Высокий риск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Немедленные улучшения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Требуются неотложные меры,</a:t>
                      </a:r>
                      <a:r>
                        <a:rPr lang="ru-RU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усовершенствования)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70 – 200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Серьезный риск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Необходимо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улучшение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Требуются меры по снижению степени риска в установленные сроки)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21 – 70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Возможный риск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Необходимо уделить внимание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 – 20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Небольшой риск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Приемлемый риск  (</a:t>
                      </a:r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Меры не требуются )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152401" y="228600"/>
          <a:ext cx="8839194" cy="5418637"/>
        </p:xfrm>
        <a:graphic>
          <a:graphicData uri="http://schemas.openxmlformats.org/drawingml/2006/table">
            <a:tbl>
              <a:tblPr/>
              <a:tblGrid>
                <a:gridCol w="679938"/>
                <a:gridCol w="679938"/>
                <a:gridCol w="679938"/>
                <a:gridCol w="703385"/>
                <a:gridCol w="656491"/>
                <a:gridCol w="679938"/>
                <a:gridCol w="679938"/>
                <a:gridCol w="679938"/>
                <a:gridCol w="679938"/>
                <a:gridCol w="679938"/>
                <a:gridCol w="679938"/>
                <a:gridCol w="445481"/>
                <a:gridCol w="914395"/>
              </a:tblGrid>
              <a:tr h="1184842"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Наименование помещения, рабочей зоны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Объект оценки профессиональных рисков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Идентификация опасностей (код и наименование опасности)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Факторы риска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Индекс профессионального риска (ИПР)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t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ИПР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Корректирующие мероприятия</a:t>
                      </a:r>
                    </a:p>
                  </a:txBody>
                  <a:tcPr marL="9185" marR="9185" marT="918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</a:tr>
              <a:tr h="1928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Вероятность (Вр)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Подверженность (Пд)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Последствия (Пс)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Итог</a:t>
                      </a:r>
                    </a:p>
                  </a:txBody>
                  <a:tcPr marL="9185" marR="9185" marT="918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36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Оценка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Балл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Оценка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Балл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Оценка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B050"/>
                          </a:solidFill>
                          <a:effectLst/>
                          <a:latin typeface="Arial Narrow"/>
                        </a:rPr>
                        <a:t>Балл</a:t>
                      </a:r>
                    </a:p>
                  </a:txBody>
                  <a:tcPr marL="9185" marR="9185" marT="91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62981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Склад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Оборудование, инструменты, вещества и материалы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Мх02. Опасность падения с высоты, в том числе из-за отсутствия ограждения, из-за обрыва троса, в котлован, в шахту при подъеме или спуске при нештатной ситуации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Отсутствует фиксатор на ножке стремянки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Очень вероятно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Регулярно (ежедневно)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Потеря трудоспособности, инвалидность, профзаболевание</a:t>
                      </a: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252</a:t>
                      </a:r>
                    </a:p>
                    <a:p>
                      <a:pPr algn="r" fontAlgn="t"/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252</a:t>
                      </a:r>
                    </a:p>
                    <a:p>
                      <a:pPr algn="r" fontAlgn="t"/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1. Списать или отремонтировать сломанную стремянку</a:t>
                      </a: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0" i="0" u="none" strike="noStrike" dirty="0" smtClean="0">
                        <a:solidFill>
                          <a:srgbClr val="FF0000"/>
                        </a:solidFill>
                        <a:effectLst/>
                        <a:latin typeface="Arial Narrow"/>
                      </a:endParaRPr>
                    </a:p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2. Проводить периодический контроль исправности оборудования в соответствии с</a:t>
                      </a:r>
                      <a:r>
                        <a:rPr lang="ru-RU" sz="12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 утвержденным планом мероприятий</a:t>
                      </a:r>
                      <a:endParaRPr lang="ru-RU" sz="1200" b="0" i="0" u="none" strike="noStrike" dirty="0" smtClean="0">
                        <a:solidFill>
                          <a:srgbClr val="FF0000"/>
                        </a:solidFill>
                        <a:effectLst/>
                        <a:latin typeface="Arial Narrow"/>
                      </a:endParaRPr>
                    </a:p>
                    <a:p>
                      <a:pPr algn="l" fontAlgn="t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16205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457197" y="457200"/>
          <a:ext cx="8153403" cy="5432765"/>
        </p:xfrm>
        <a:graphic>
          <a:graphicData uri="http://schemas.openxmlformats.org/drawingml/2006/table">
            <a:tbl>
              <a:tblPr/>
              <a:tblGrid>
                <a:gridCol w="587829"/>
                <a:gridCol w="478974"/>
                <a:gridCol w="696684"/>
                <a:gridCol w="587829"/>
                <a:gridCol w="587829"/>
                <a:gridCol w="587829"/>
                <a:gridCol w="587829"/>
                <a:gridCol w="587829"/>
                <a:gridCol w="587829"/>
                <a:gridCol w="370113"/>
                <a:gridCol w="304800"/>
                <a:gridCol w="359229"/>
                <a:gridCol w="1828800"/>
              </a:tblGrid>
              <a:tr h="813246">
                <a:tc rowSpan="3"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Склад</a:t>
                      </a:r>
                      <a:endParaRPr lang="ru-RU" sz="1200" b="0" i="0" u="none" strike="noStrike" dirty="0">
                        <a:solidFill>
                          <a:srgbClr val="FF0000"/>
                        </a:solidFill>
                        <a:effectLst/>
                        <a:latin typeface="Arial Narrow"/>
                      </a:endParaRP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Оборудование, инструменты, вещества и материалы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Мх16. Опасность падения груза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Груз на полках выступает за края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Очень вероятно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6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Регулярно (ежедневно)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6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Потеря трудоспособности, инвалидность, профзаболевание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7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252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3"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252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1. Убрать выпирающий за края полок груз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54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2. Подготовить памятку для работников магазина о безопасном хранении груза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6651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 Narrow"/>
                        </a:rPr>
                        <a:t>3. Организовать хранение груза по принципу: "Чем выше, тем легче и менее востребовано"</a:t>
                      </a:r>
                    </a:p>
                  </a:txBody>
                  <a:tcPr marL="9185" marR="9185" marT="918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71017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268</Words>
  <Application>Microsoft Office PowerPoint</Application>
  <PresentationFormat>Экран (4:3)</PresentationFormat>
  <Paragraphs>74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Office Theme</vt:lpstr>
      <vt:lpstr>Слайд 1</vt:lpstr>
      <vt:lpstr>Оценка остаточного риска</vt:lpstr>
      <vt:lpstr>Оценка остаточного риска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Оценка остаточного риска</dc:title>
  <dc:creator>Аск</dc:creator>
  <cp:lastModifiedBy>Аск</cp:lastModifiedBy>
  <cp:revision>7</cp:revision>
  <dcterms:created xsi:type="dcterms:W3CDTF">2020-01-22T05:08:12Z</dcterms:created>
  <dcterms:modified xsi:type="dcterms:W3CDTF">2020-02-22T07:00:10Z</dcterms:modified>
</cp:coreProperties>
</file>