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60" r:id="rId4"/>
    <p:sldId id="257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23.01.2020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Профессиональные риски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Часть 3.</a:t>
            </a:r>
          </a:p>
          <a:p>
            <a:r>
              <a:rPr lang="ru-RU" dirty="0" smtClean="0"/>
              <a:t>Обучение членов комиссии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58769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/>
              <a:t>ГОСТ </a:t>
            </a:r>
            <a:r>
              <a:rPr lang="ru-RU" sz="2000" b="1" dirty="0" smtClean="0"/>
              <a:t>12.0.230.4—2018</a:t>
            </a:r>
            <a:r>
              <a:rPr lang="ru-RU" sz="2000" b="1" dirty="0"/>
              <a:t>. ССБТ. СУОТ. 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dirty="0" smtClean="0"/>
              <a:t>Методы </a:t>
            </a:r>
            <a:r>
              <a:rPr lang="ru-RU" sz="2000" dirty="0"/>
              <a:t>идентификации опасностей на различных этапах выполнения </a:t>
            </a:r>
            <a:r>
              <a:rPr lang="ru-RU" sz="2000" dirty="0" smtClean="0"/>
              <a:t>работ (п.7.6) 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Autofit/>
          </a:bodyPr>
          <a:lstStyle/>
          <a:p>
            <a:pPr marL="0" lvl="1" indent="0" algn="just">
              <a:buNone/>
            </a:pPr>
            <a:r>
              <a:rPr lang="ru-RU" sz="2000" dirty="0" smtClean="0"/>
              <a:t>          </a:t>
            </a:r>
            <a:r>
              <a:rPr lang="ru-RU" sz="1800" dirty="0" smtClean="0"/>
              <a:t>Перед </a:t>
            </a:r>
            <a:r>
              <a:rPr lang="ru-RU" sz="1800" dirty="0"/>
              <a:t>началом процесса идентификации опасностей целесообразно организовать </a:t>
            </a:r>
            <a:r>
              <a:rPr lang="ru-RU" sz="1800" dirty="0" smtClean="0"/>
              <a:t>целевое  специальное </a:t>
            </a:r>
            <a:r>
              <a:rPr lang="ru-RU" sz="1800" dirty="0"/>
              <a:t>обучение привлекаемого для идентификации опасностей персонала приемам и </a:t>
            </a:r>
            <a:r>
              <a:rPr lang="ru-RU" sz="1800" dirty="0" smtClean="0"/>
              <a:t>методам проведения </a:t>
            </a:r>
            <a:r>
              <a:rPr lang="ru-RU" sz="1800" dirty="0"/>
              <a:t>идентификации, который </a:t>
            </a:r>
            <a:r>
              <a:rPr lang="ru-RU" sz="1800" dirty="0" smtClean="0"/>
              <a:t>должен </a:t>
            </a:r>
            <a:r>
              <a:rPr lang="ru-RU" sz="1800" dirty="0"/>
              <a:t>знать: </a:t>
            </a:r>
          </a:p>
          <a:p>
            <a:pPr marL="0" lvl="1" indent="0" algn="just">
              <a:buNone/>
            </a:pPr>
            <a:r>
              <a:rPr lang="ru-RU" sz="1800" dirty="0" smtClean="0"/>
              <a:t>          а) общие </a:t>
            </a:r>
            <a:r>
              <a:rPr lang="ru-RU" sz="1800" dirty="0"/>
              <a:t>сведения об организации (устав, лицензии, разрешения и т.п.);</a:t>
            </a:r>
          </a:p>
          <a:p>
            <a:pPr marL="0" indent="0" algn="just">
              <a:buNone/>
            </a:pPr>
            <a:r>
              <a:rPr lang="ru-RU" sz="1800" dirty="0" smtClean="0"/>
              <a:t>         б) организационная </a:t>
            </a:r>
            <a:r>
              <a:rPr lang="ru-RU" sz="1800" dirty="0"/>
              <a:t>структура организации;</a:t>
            </a:r>
          </a:p>
          <a:p>
            <a:pPr marL="0" indent="0" algn="just">
              <a:buNone/>
            </a:pPr>
            <a:r>
              <a:rPr lang="ru-RU" sz="1800" dirty="0" smtClean="0"/>
              <a:t>         в) перечень </a:t>
            </a:r>
            <a:r>
              <a:rPr lang="ru-RU" sz="1800" dirty="0"/>
              <a:t>подрядных организаций и сведения о выполняемых подрядными организациями </a:t>
            </a:r>
            <a:r>
              <a:rPr lang="ru-RU" sz="1800" dirty="0" smtClean="0"/>
              <a:t>работах</a:t>
            </a:r>
            <a:r>
              <a:rPr lang="ru-RU" sz="1800" dirty="0"/>
              <a:t>, услугах;</a:t>
            </a:r>
          </a:p>
          <a:p>
            <a:pPr marL="0" indent="0" algn="just">
              <a:buNone/>
            </a:pPr>
            <a:r>
              <a:rPr lang="ru-RU" sz="1800" dirty="0" smtClean="0"/>
              <a:t>         г) общие </a:t>
            </a:r>
            <a:r>
              <a:rPr lang="ru-RU" sz="1800" dirty="0"/>
              <a:t>сведения о выпускаемой организацией продукции, оказываемых организацией услугах </a:t>
            </a:r>
            <a:r>
              <a:rPr lang="ru-RU" sz="1800" dirty="0" smtClean="0"/>
              <a:t>и используемой </a:t>
            </a:r>
            <a:r>
              <a:rPr lang="ru-RU" sz="1800" dirty="0"/>
              <a:t>организацией технологии (технологические регламенты, технологические инструкции </a:t>
            </a:r>
            <a:r>
              <a:rPr lang="ru-RU" sz="1800" dirty="0" smtClean="0"/>
              <a:t>на выпускаемую </a:t>
            </a:r>
            <a:r>
              <a:rPr lang="ru-RU" sz="1800" dirty="0"/>
              <a:t>продукцию и т.п.);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4282964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184664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      </a:t>
            </a:r>
            <a:r>
              <a:rPr lang="ru-RU" dirty="0" err="1" smtClean="0"/>
              <a:t>д</a:t>
            </a:r>
            <a:r>
              <a:rPr lang="ru-RU" dirty="0"/>
              <a:t>) идентифицированный перечень опасных производственных объектов организации;</a:t>
            </a:r>
          </a:p>
          <a:p>
            <a:pPr marL="0" indent="0" algn="just">
              <a:buNone/>
            </a:pPr>
            <a:r>
              <a:rPr lang="ru-RU" dirty="0" smtClean="0"/>
              <a:t>          е</a:t>
            </a:r>
            <a:r>
              <a:rPr lang="ru-RU" dirty="0"/>
              <a:t>) перечень осуществляемых организацией работ с повышенной опасностью;</a:t>
            </a:r>
          </a:p>
          <a:p>
            <a:pPr marL="0" indent="0" algn="just">
              <a:buNone/>
            </a:pPr>
            <a:r>
              <a:rPr lang="ru-RU" dirty="0" smtClean="0"/>
              <a:t>          ж</a:t>
            </a:r>
            <a:r>
              <a:rPr lang="ru-RU" dirty="0"/>
              <a:t>) перечни опасных и вредных веществ и материалов (используемые организацией сырье, материалы. химические реагенты, продукция, полуфабрикаты и др.);</a:t>
            </a:r>
          </a:p>
          <a:p>
            <a:pPr marL="0" indent="0" algn="just">
              <a:buNone/>
            </a:pPr>
            <a:r>
              <a:rPr lang="ru-RU" dirty="0" smtClean="0"/>
              <a:t>          и</a:t>
            </a:r>
            <a:r>
              <a:rPr lang="ru-RU" dirty="0"/>
              <a:t>) результаты мониторинга исполнения и оценки результативности, а также результаты проверок, выполненных в организации (см. пункты 4.11 и 4.13 ГОСТ 12.0.230);</a:t>
            </a:r>
          </a:p>
          <a:p>
            <a:pPr marL="0" indent="0" algn="just">
              <a:buNone/>
            </a:pPr>
            <a:r>
              <a:rPr lang="ru-RU" dirty="0" smtClean="0"/>
              <a:t>          к</a:t>
            </a:r>
            <a:r>
              <a:rPr lang="ru-RU" dirty="0"/>
              <a:t>) инструкции по охране труда, по безопасному выполнению работ и т.п.;</a:t>
            </a:r>
          </a:p>
          <a:p>
            <a:pPr marL="0" indent="0" algn="just">
              <a:buNone/>
            </a:pPr>
            <a:r>
              <a:rPr lang="ru-RU" dirty="0" smtClean="0"/>
              <a:t>          л</a:t>
            </a:r>
            <a:r>
              <a:rPr lang="ru-RU" dirty="0"/>
              <a:t>) документы по расследованию связанных с работой травм, ухудшений здоровья, болезней, инцидентов и опасных происшествий (пункт 4.12 ГОСТ 12.0.230</a:t>
            </a:r>
            <a:r>
              <a:rPr lang="ru-RU" dirty="0" smtClean="0"/>
              <a:t>);  </a:t>
            </a:r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         м</a:t>
            </a:r>
            <a:r>
              <a:rPr lang="ru-RU" dirty="0"/>
              <a:t>) другие источники информации.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738850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/>
              <a:t>ГОСТ </a:t>
            </a:r>
            <a:r>
              <a:rPr lang="ru-RU" sz="2000" b="1" dirty="0"/>
              <a:t>12.0.230.5—2018. ССБТ. </a:t>
            </a:r>
            <a:r>
              <a:rPr lang="ru-RU" sz="2000" b="1" dirty="0" smtClean="0"/>
              <a:t>СУОТ. </a:t>
            </a:r>
            <a:br>
              <a:rPr lang="ru-RU" sz="2000" b="1" dirty="0" smtClean="0"/>
            </a:br>
            <a:r>
              <a:rPr lang="ru-RU" sz="2000" dirty="0" smtClean="0"/>
              <a:t>Методы </a:t>
            </a:r>
            <a:r>
              <a:rPr lang="ru-RU" sz="2000" dirty="0"/>
              <a:t>оценки риска для обеспечения безопасности выполнения </a:t>
            </a:r>
            <a:r>
              <a:rPr lang="ru-RU" sz="2000" dirty="0" smtClean="0"/>
              <a:t>работ членов комиссии  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641379"/>
          </a:xfrm>
        </p:spPr>
        <p:txBody>
          <a:bodyPr>
            <a:normAutofit fontScale="55000" lnSpcReduction="20000"/>
          </a:bodyPr>
          <a:lstStyle/>
          <a:p>
            <a:pPr marL="0" indent="0" algn="just" fontAlgn="base">
              <a:buNone/>
            </a:pPr>
            <a:r>
              <a:rPr lang="ru-RU" dirty="0" smtClean="0"/>
              <a:t>Пункт 6.3</a:t>
            </a:r>
          </a:p>
          <a:p>
            <a:pPr marL="0" indent="0" algn="just" fontAlgn="base">
              <a:buNone/>
            </a:pPr>
            <a:r>
              <a:rPr lang="ru-RU" dirty="0" smtClean="0"/>
              <a:t>           Перед </a:t>
            </a:r>
            <a:r>
              <a:rPr lang="ru-RU" dirty="0"/>
              <a:t>началом процесса оценки риска проводящая ее организация должна провести целевое специальное обучение привлекаемого для оценки риска персонала приемам и методам проведения такой оценки.</a:t>
            </a:r>
          </a:p>
          <a:p>
            <a:pPr marL="0" indent="0" algn="just" fontAlgn="base">
              <a:buNone/>
            </a:pPr>
            <a:r>
              <a:rPr lang="ru-RU" dirty="0" smtClean="0"/>
              <a:t>           Лица</a:t>
            </a:r>
            <a:r>
              <a:rPr lang="ru-RU" dirty="0"/>
              <a:t>, проводящие оценку риска, должны знать:</a:t>
            </a:r>
          </a:p>
          <a:p>
            <a:pPr marL="0" indent="0" algn="just" fontAlgn="base">
              <a:buNone/>
            </a:pPr>
            <a:r>
              <a:rPr lang="ru-RU" dirty="0" smtClean="0"/>
              <a:t>           а</a:t>
            </a:r>
            <a:r>
              <a:rPr lang="ru-RU" dirty="0"/>
              <a:t>) область и специфику деятельности, а также цели организации;</a:t>
            </a:r>
          </a:p>
          <a:p>
            <a:pPr marL="0" indent="0" algn="just" fontAlgn="base">
              <a:buNone/>
            </a:pPr>
            <a:r>
              <a:rPr lang="ru-RU" dirty="0" smtClean="0"/>
              <a:t>           б</a:t>
            </a:r>
            <a:r>
              <a:rPr lang="ru-RU" dirty="0"/>
              <a:t>) требуемые и доступные ресурсы для выполнения оценки риска;</a:t>
            </a:r>
          </a:p>
          <a:p>
            <a:pPr marL="0" indent="0" algn="just" fontAlgn="base">
              <a:buNone/>
            </a:pPr>
            <a:r>
              <a:rPr lang="ru-RU" dirty="0" smtClean="0"/>
              <a:t>           в</a:t>
            </a:r>
            <a:r>
              <a:rPr lang="ru-RU" dirty="0"/>
              <a:t>) способы включения процедур оценки риска в процессы управления организацией;</a:t>
            </a:r>
          </a:p>
          <a:p>
            <a:pPr marL="0" indent="0" algn="just" fontAlgn="base">
              <a:buNone/>
            </a:pPr>
            <a:r>
              <a:rPr lang="ru-RU" dirty="0" smtClean="0"/>
              <a:t>           г</a:t>
            </a:r>
            <a:r>
              <a:rPr lang="ru-RU" dirty="0"/>
              <a:t>) методы оценки риска и способы их применения;</a:t>
            </a:r>
          </a:p>
          <a:p>
            <a:pPr marL="0" indent="0" algn="just" fontAlgn="base">
              <a:buNone/>
            </a:pPr>
            <a:r>
              <a:rPr lang="ru-RU" dirty="0" smtClean="0"/>
              <a:t>           д</a:t>
            </a:r>
            <a:r>
              <a:rPr lang="ru-RU" dirty="0"/>
              <a:t>) способы регистрации и анализа результатов оценки риска;</a:t>
            </a:r>
          </a:p>
          <a:p>
            <a:pPr marL="0" indent="0" algn="just" fontAlgn="base">
              <a:buNone/>
            </a:pPr>
            <a:r>
              <a:rPr lang="ru-RU" dirty="0" smtClean="0"/>
              <a:t>           е</a:t>
            </a:r>
            <a:r>
              <a:rPr lang="ru-RU" dirty="0"/>
              <a:t>) критерии установления допустимого риска, связанные с требованиями национального законодательства или установленные организацией самостоятельно (см. приложение Б);</a:t>
            </a:r>
          </a:p>
          <a:p>
            <a:pPr marL="0" indent="0" algn="just" fontAlgn="base">
              <a:buNone/>
            </a:pPr>
            <a:r>
              <a:rPr lang="ru-RU" dirty="0" smtClean="0"/>
              <a:t>           ж</a:t>
            </a:r>
            <a:r>
              <a:rPr lang="ru-RU" dirty="0"/>
              <a:t>) методы и способы управления рисками.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160856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85</TotalTime>
  <Words>369</Words>
  <Application>Microsoft Office PowerPoint</Application>
  <PresentationFormat>Экран (4:3)</PresentationFormat>
  <Paragraphs>27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Аспект</vt:lpstr>
      <vt:lpstr>Профессиональные риски </vt:lpstr>
      <vt:lpstr>ГОСТ 12.0.230.4—2018. ССБТ. СУОТ.  Методы идентификации опасностей на различных этапах выполнения работ (п.7.6) </vt:lpstr>
      <vt:lpstr>Слайд 3</vt:lpstr>
      <vt:lpstr>ГОСТ 12.0.230.5—2018. ССБТ. СУОТ.  Методы оценки риска для обеспечения безопасности выполнения работ членов комиссии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Профессиональные риски </dc:title>
  <dc:creator>Админ</dc:creator>
  <cp:lastModifiedBy>Аск</cp:lastModifiedBy>
  <cp:revision>18</cp:revision>
  <dcterms:created xsi:type="dcterms:W3CDTF">2020-01-20T02:09:56Z</dcterms:created>
  <dcterms:modified xsi:type="dcterms:W3CDTF">2020-01-23T01:33:37Z</dcterms:modified>
</cp:coreProperties>
</file>