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7" r:id="rId5"/>
    <p:sldId id="258" r:id="rId6"/>
    <p:sldId id="268" r:id="rId7"/>
    <p:sldId id="269" r:id="rId8"/>
    <p:sldId id="27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pPr/>
              <a:t>22.02.2020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Профессиональные риски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Часть 8.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Порядок оформления оценки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профессиональных рисков, карта риска  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88280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Результаты оценки рисков </a:t>
            </a:r>
            <a:endParaRPr lang="ru-RU" sz="3200" b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b="1" dirty="0" smtClean="0"/>
              <a:t>         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Оценивание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риска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 – определение степени риска, заключающееся в присвоении риску того или иного ранга шкалы порядка, балльного или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вербального. </a:t>
            </a:r>
          </a:p>
          <a:p>
            <a:pPr marL="0" indent="0" algn="just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         Степень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риска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мера риска, балльная и/или вербальная, ранжирующая по шкале порядка место данного риска среди других рисков.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В результате оценки риска организация получает: 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)	максимально объективную информацию о состоянии условий труда, имеющихся опасностях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 рисках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их воздействия на работающих;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б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)	упорядоченные перечни рисков, ранжированные по степени риска, позволяющие выявить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наиболее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уязвимые моменты обеспечения безопасности труда, выработать меры по управлению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рисками и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надежному обеспечению безопасности труда работающих;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 в) максимально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подробную информацию для принятия обоснованных решений по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управлению рисками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и позволяющую разработать и внедрить предупредительные и регулирующие меры по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защите работающих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от рисков в порядке приоритетности, установленном п. 4.10.1.1 ГОСТ 12.0.230.</a:t>
            </a:r>
          </a:p>
          <a:p>
            <a:pPr marL="0" indent="0">
              <a:buNone/>
            </a:pP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xmlns="" val="2479448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а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)	выявление возможных опасных ситуаций и событий, при которых существует риск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воздействия опасностей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на работающего, и определение их причин;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б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)	оценивание возможности (вероятности) возникновения опасных ситуаций и воздействия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опасностей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на организм работающего;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в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)	оценивание значимости (тяжести) последствий этих возможных опасных ситуаций, если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они произойдут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, а также воздействия опасностей на организм работающего;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  г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)	определение того, является ли оцененная степень риска пренебрежимо малой или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допустимой для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организации, при которой принятие каких-либо дополнительных мер обеспечения безопасности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кроме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уже применяемых, не требуется, или недопустимой, когда обязательно необходимы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дополнительные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меры по управлению данным недопустимым риском.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933703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50006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Заключительный этап</a:t>
            </a:r>
            <a:br>
              <a:rPr lang="ru-RU" sz="24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работ по оценке риска</a:t>
            </a:r>
            <a:r>
              <a:rPr lang="ru-RU" sz="2400" b="1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fontScale="25000" lnSpcReduction="20000"/>
          </a:bodyPr>
          <a:lstStyle/>
          <a:p>
            <a:pPr marL="57150" indent="0" algn="just"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       На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заключительном этапе работ по оценке рисков организация уточняет полноту и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правильность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проведения самой оценки риска и правильность решений относительно допустимости риска,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в том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числе с учетом требований национального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законодательства.</a:t>
            </a:r>
          </a:p>
          <a:p>
            <a:pPr marL="57150" indent="0" algn="just"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       При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проведении оценки риска организации следует иметь в виду возможное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возникновение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неопределенности результатов такой оценки, связанной с неопределенностями исходных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параметров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и предположений, а именно, с информацией по надежности оборудования и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человеческим ошибкам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, а также с допущениями применяемых моделей развития нештатных, опасных и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аварийных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ситуаций.</a:t>
            </a:r>
          </a:p>
          <a:p>
            <a:pPr marL="0" indent="0" algn="just"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        Организации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следует критически оценивать достоверность и практическую пригодность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полученных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результатов оценки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рисков: </a:t>
            </a:r>
          </a:p>
          <a:p>
            <a:pPr marL="0" indent="0" algn="just"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        - для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каждого выявленного риска организация должна оценить его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степень.</a:t>
            </a:r>
          </a:p>
          <a:p>
            <a:pPr marL="0" indent="0" algn="just"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        - для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каждого оцененного риска организация принимает решение о допустимости степени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данного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риска. Решение о допустимости степени риска может быть принято путем сравнения степени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риска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с критериями его допустимости, установленными:</a:t>
            </a:r>
          </a:p>
          <a:p>
            <a:pPr marL="0" indent="0" algn="just"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        а) национальным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законодательством;</a:t>
            </a:r>
          </a:p>
          <a:p>
            <a:pPr marL="0" indent="0" algn="just"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        б) организацией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самостоятельно.</a:t>
            </a:r>
          </a:p>
          <a:p>
            <a:pPr marL="0" indent="0" algn="just">
              <a:buNone/>
            </a:pP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         Основными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требованиями к выбору или определению критерия допустимости риска являются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его обоснованность </a:t>
            </a:r>
            <a:r>
              <a:rPr lang="ru-RU" sz="7200" dirty="0">
                <a:latin typeface="Times New Roman" pitchFamily="18" charset="0"/>
                <a:cs typeface="Times New Roman" pitchFamily="18" charset="0"/>
              </a:rPr>
              <a:t>и определенность.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96755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«Реестр оцененных рисков</a:t>
            </a:r>
            <a:r>
              <a:rPr lang="ru-RU" sz="3200" dirty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В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результате проведения этапов оценки рисков, детально описанных в разделе 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настоящего стандарта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организация создает «Реестр оцененных рисков», который является конечным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локальным документом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организации, обобщающим результаты проведения оценки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рисков (Прим. - «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Реестр оцененных рисков» в рамках требований национального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законодательства может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носить иное наименование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«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Реестр оцененных рисков» должен охватывать всю их совокупность:</a:t>
            </a:r>
          </a:p>
          <a:p>
            <a:pPr marL="0" indent="0"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а) для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всего работающего в организации персонала, включая случаи и/или постоянную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практику привлечения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персонала подрядчиков и субподрядчиков;</a:t>
            </a:r>
          </a:p>
          <a:p>
            <a:pPr marL="0" indent="0"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б) 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всех рабочих местах;</a:t>
            </a:r>
          </a:p>
          <a:p>
            <a:pPr marL="0" indent="0"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в) на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всех этапах выполнения работ;</a:t>
            </a:r>
          </a:p>
          <a:p>
            <a:pPr marL="0" indent="0"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г) во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всех ситуациях, включая все возможные нештатные, опасные и аварийные ситуации.</a:t>
            </a:r>
          </a:p>
          <a:p>
            <a:pPr marL="0" indent="0"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Конкретную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структуру и порядок ведения «Реестра оцененных рисков» организация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определяет самостоятельно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 своих локальных нормативных актах, исходя из специфики (особенностей)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своего производства (Прим.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преимущественно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целесообразной структурой «Реестра оцененных рисков»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является классическая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традиционная структура, увязанная с системой организации производства: рабочие места,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подразделения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структурные подразделения, организация в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целом).</a:t>
            </a:r>
          </a:p>
          <a:p>
            <a:pPr marL="0" indent="0"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Организация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должна стремиться сформировать «Реестр оцененных рисков» по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принципу «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открытой системы», когда включение тех или иных новых элементов не потребует глобального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изменения в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нем. а также автоматизировать его ведение в электронной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форме (Прим. — использование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организацией автоматизированных систем ведения «Реестра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оцененных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рисков» существенно повышает качество проведения и последующего использования результатов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оценки рисков).</a:t>
            </a:r>
          </a:p>
          <a:p>
            <a:pPr marL="0" indent="0">
              <a:buNone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Организация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использует «Реестр оцененных рисков» для разработки мер по управлению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рисками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профилактике производственного травматизма и профессиональной заболеваемости в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рамках системы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управления охраной труда для обеспечения безопасного выполнения работ.</a:t>
            </a:r>
          </a:p>
          <a:p>
            <a:pPr marL="0" indent="0">
              <a:buNone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dirty="0">
                <a:latin typeface="Times New Roman" pitchFamily="18" charset="0"/>
                <a:cs typeface="Times New Roman" pitchFamily="18" charset="0"/>
              </a:rPr>
            </a:b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xmlns="" val="25648459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4868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Пример 1 карты риска </a:t>
            </a:r>
            <a:endParaRPr lang="ru-RU" sz="28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554092984"/>
              </p:ext>
            </p:extLst>
          </p:nvPr>
        </p:nvGraphicFramePr>
        <p:xfrm>
          <a:off x="285720" y="604072"/>
          <a:ext cx="8501123" cy="62539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06899"/>
                <a:gridCol w="1410300"/>
                <a:gridCol w="1061629"/>
                <a:gridCol w="1122920"/>
                <a:gridCol w="871970"/>
                <a:gridCol w="883532"/>
                <a:gridCol w="671903"/>
                <a:gridCol w="871970"/>
              </a:tblGrid>
              <a:tr h="283566">
                <a:tc row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Предмет: вид работ №1 слесарно-ремонтные работы</a:t>
                      </a:r>
                      <a:endParaRPr lang="ru-RU" sz="1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Объект: ремонтный цех</a:t>
                      </a:r>
                      <a:endParaRPr lang="ru-RU" sz="1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Работники: слесарь ремонтник,</a:t>
                      </a:r>
                      <a:endParaRPr lang="ru-RU" sz="1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электрогазосварщик</a:t>
                      </a: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Учет рисков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Оценка риска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084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Оценка риска произведена: </a:t>
                      </a:r>
                      <a:endParaRPr lang="ru-RU" sz="1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«___» ____ 2020 г. ФИО</a:t>
                      </a: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00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Описание риска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Имеющаяся система контроля и реагирования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Меры по управлению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Подверженность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Вероятность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Последствия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Значение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Вероятность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</a:tr>
              <a:tr h="55007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Движущиеся части  оборудования или инструмента  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Обучение безопасному выполнению работ,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Контроль системы управления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126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Серьезный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</a:tr>
              <a:tr h="73845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Падение работника вследствие неровности пола, скользкого покрытия, зимой   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Периодический контроль за состоянием рабочих мест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Контроль системы управления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Возможный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</a:tr>
              <a:tr h="111521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Наличие острых кромок, заусенцев и шероховатостей на поверхностях ограждений, инструментов, лестниц      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Обучение безопасным методам работ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Использование СИЗ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Возможный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</a:tr>
              <a:tr h="73845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Падение грузов, изделий, предметов   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Обучение безопасным методам работ, контроль за применением СИЗ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Использование  СИЗ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Возможный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</a:tr>
              <a:tr h="9268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Поражения электрическим током  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Периодический контроль за  состоянием электрооборудования и электроустановок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Возможный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0454" marR="60454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598937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4868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Пример 2 карты риска </a:t>
            </a:r>
            <a:endParaRPr lang="ru-RU" sz="28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56116650"/>
              </p:ext>
            </p:extLst>
          </p:nvPr>
        </p:nvGraphicFramePr>
        <p:xfrm>
          <a:off x="142846" y="581007"/>
          <a:ext cx="8933568" cy="53396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3495"/>
                <a:gridCol w="1638963"/>
                <a:gridCol w="1260243"/>
                <a:gridCol w="1046649"/>
                <a:gridCol w="333118"/>
                <a:gridCol w="282972"/>
                <a:gridCol w="2058249"/>
                <a:gridCol w="376418"/>
                <a:gridCol w="223495"/>
                <a:gridCol w="1489966"/>
              </a:tblGrid>
              <a:tr h="8322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Опасность</a:t>
                      </a:r>
                      <a:endParaRPr lang="ru-RU" sz="1000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(опасная ситуация)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Опасное событие (причина)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Последствия (эффект)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Исходная</a:t>
                      </a:r>
                      <a:endParaRPr lang="ru-RU" sz="100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оценка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Корректирующие действия (меры по снижению риска)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Расчетная оценка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Остаточный риск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</a:tr>
              <a:tr h="1945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S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0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</a:tr>
              <a:tr h="671121"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  <a:tc rowSpan="6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склоне горы лежит неподвижный несколько веков валун. Ниже по склону расположен дом. Территория расположена на границе сейсмозоны. Поблизости происходили камнепады. В доме и рядом возможно нахождение людей  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Валун приходит в движение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Разрушение дома, травмы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гибель людей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  <a:tc row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Устранение опасности: Удалить или разрушить валун 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IV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endParaRPr lang="ru-RU" sz="16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Отсутствует 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</a:tr>
              <a:tr h="4327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Уменьшение опасности: Уменьшить валун  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IV</a:t>
                      </a:r>
                      <a:endParaRPr lang="ru-RU" sz="16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Дом поврежден, травм людей нет 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</a:tr>
              <a:tr h="4327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Уменьшение опасности: Перенести дом  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endParaRPr lang="ru-RU" sz="1600" b="1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Повреждение участка земли 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</a:tr>
              <a:tr h="8143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Защитные меры: строительство защитной стены   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Эффективность определяется после события.  Возможны травмы 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</a:tr>
              <a:tr h="10165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Предупреждение: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Установить системы контроля за валуном и сигнализации за его подвижками 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Ситуация не исчезает, но снижается вероятность последствий 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</a:tr>
              <a:tr h="88352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Предупреждение: установить  сигнал (аншлаг)  о возможном опасном движении валуна 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endParaRPr lang="ru-RU" sz="16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Ситуация не исчезает, люди предупреждены  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1206" marR="61206" marT="0" marB="0"/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20733007"/>
              </p:ext>
            </p:extLst>
          </p:nvPr>
        </p:nvGraphicFramePr>
        <p:xfrm>
          <a:off x="0" y="5946014"/>
          <a:ext cx="9144000" cy="9307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39573"/>
                <a:gridCol w="1092177"/>
                <a:gridCol w="267974"/>
                <a:gridCol w="1040116"/>
                <a:gridCol w="212079"/>
                <a:gridCol w="1468109"/>
                <a:gridCol w="612123"/>
                <a:gridCol w="988055"/>
                <a:gridCol w="2223794"/>
              </a:tblGrid>
              <a:tr h="145965">
                <a:tc grid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	Частота (вероятность) возникновения опасного события:</a:t>
                      </a:r>
                      <a:endParaRPr lang="ru-RU" sz="10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127" marR="6412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0593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 – частая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127" marR="64127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– вероятная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127" marR="64127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127" marR="64127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– редкая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127" marR="64127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 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 маловероятная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127" marR="6412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 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 невероятная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127" marR="6412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F 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 невозможная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127" marR="64127" marT="0" marB="0"/>
                </a:tc>
              </a:tr>
              <a:tr h="145965">
                <a:tc grid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Тяжесть последствий: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127" marR="6412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5965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 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 катастрофическая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127" marR="6412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 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 критическая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127" marR="6412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III 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 незначительная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127" marR="6412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IV 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 не принимаемая в расчет</a:t>
                      </a:r>
                      <a:endParaRPr lang="ru-RU" sz="14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127" marR="64127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457200" y="206692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059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48680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Пример 3 карты риска </a:t>
            </a:r>
            <a:endParaRPr lang="ru-RU" sz="2800" b="1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045569754"/>
              </p:ext>
            </p:extLst>
          </p:nvPr>
        </p:nvGraphicFramePr>
        <p:xfrm>
          <a:off x="428596" y="571481"/>
          <a:ext cx="8148972" cy="63718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78028"/>
                <a:gridCol w="192193"/>
                <a:gridCol w="1196783"/>
                <a:gridCol w="820758"/>
                <a:gridCol w="380259"/>
                <a:gridCol w="377365"/>
                <a:gridCol w="157392"/>
                <a:gridCol w="188623"/>
                <a:gridCol w="450432"/>
                <a:gridCol w="441282"/>
                <a:gridCol w="190070"/>
                <a:gridCol w="304297"/>
                <a:gridCol w="263920"/>
                <a:gridCol w="230448"/>
                <a:gridCol w="116830"/>
                <a:gridCol w="161955"/>
                <a:gridCol w="578461"/>
                <a:gridCol w="163091"/>
                <a:gridCol w="494368"/>
                <a:gridCol w="163300"/>
                <a:gridCol w="899117"/>
              </a:tblGrid>
              <a:tr h="134436">
                <a:tc gridSpan="2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КАРТА ИДЕНТИФИКАЦИИ ОПАСНОСТЕЙ И ОЦЕНКИ РИСКОВ №</a:t>
                      </a:r>
                      <a:endParaRPr lang="ru-RU" sz="7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4436">
                <a:tc gridSpan="2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7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7796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b="1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Организация </a:t>
                      </a:r>
                      <a:endParaRPr lang="ru-RU" sz="1200" b="1" i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Металл-Сервис 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Должность (профессия) 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Маляр  3 разряда 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1654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7796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i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Подразделение </a:t>
                      </a:r>
                      <a:endParaRPr lang="ru-RU" sz="1200" i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Цех малярных работ 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Дата </a:t>
                      </a: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проведения идентификации опасностей и оцени риска  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rowSpan="2"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endParaRPr lang="ru-RU" sz="12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715" marR="45715" marT="0" marB="0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«01» февраля 20 20 г. 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7166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715" marR="45715" marT="0" marB="0"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6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1654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Общий риск 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752975" algn="l"/>
                        </a:tabLst>
                        <a:defRPr/>
                      </a:pP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715" marR="45715" marT="0" marB="0"/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Умеренный </a:t>
                      </a:r>
                      <a:endParaRPr lang="ru-RU" sz="1200" b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1654">
                <a:tc gridSpan="2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06617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п/№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Опасность (действия,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ситуация)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rowSpan="2"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715" marR="45715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Источник опасности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Типовые, не типовые работы, авария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Тяжесть ущерба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Вероятность опасности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Риск оценки опасностей по матрице оценки риска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715" marR="45715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</a:tr>
              <a:tr h="99118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Тяжесть ущерба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 Знач.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Вероятность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знач.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dirty="0" err="1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знач. риска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Характер  риска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16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715" marR="4571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715" marR="4571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</a:tr>
              <a:tr h="121611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03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Отравление от повышенного содержания в воздухе рабочей зоны ВВ, входящих в состав красок  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endParaRPr lang="ru-RU" sz="7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715" marR="4571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Покраска деталей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Типовые работы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Средняя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Средняя</a:t>
                      </a:r>
                      <a:endParaRPr lang="ru-RU" sz="120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Умеренный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715" marR="4571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Допустимый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</a:tr>
              <a:tr h="537745">
                <a:tc gridSpan="2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Карту  составил: руководитель рабочей группы                                     _____________________                                       Петров П.П.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endParaRPr lang="ru-RU" sz="7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06617">
                <a:tc gridSpan="2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Ознакомлены: работники указанной в карте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должности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(профессии)                                                                             </a:t>
                      </a:r>
                      <a:r>
                        <a:rPr lang="ru-RU" sz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_____________________                                       </a:t>
                      </a: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Иванов И.И.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752975" algn="l"/>
                        </a:tabLst>
                      </a:pPr>
                      <a:r>
                        <a:rPr lang="ru-RU" sz="12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200" dirty="0"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45715" marR="4571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050711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151</TotalTime>
  <Words>1040</Words>
  <Application>Microsoft Office PowerPoint</Application>
  <PresentationFormat>Экран (4:3)</PresentationFormat>
  <Paragraphs>235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Аспект</vt:lpstr>
      <vt:lpstr>Профессиональные риски </vt:lpstr>
      <vt:lpstr>Результаты оценки рисков </vt:lpstr>
      <vt:lpstr>Слайд 3</vt:lpstr>
      <vt:lpstr>Заключительный этап работ по оценке риска </vt:lpstr>
      <vt:lpstr>«Реестр оцененных рисков»</vt:lpstr>
      <vt:lpstr>Пример 1 карты риска </vt:lpstr>
      <vt:lpstr>Пример 2 карты риска </vt:lpstr>
      <vt:lpstr>Пример 3 карты риска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Профессиональные риски </dc:title>
  <dc:creator>Админ</dc:creator>
  <cp:lastModifiedBy>Аск</cp:lastModifiedBy>
  <cp:revision>19</cp:revision>
  <dcterms:created xsi:type="dcterms:W3CDTF">2020-01-28T23:24:17Z</dcterms:created>
  <dcterms:modified xsi:type="dcterms:W3CDTF">2020-02-22T06:51:32Z</dcterms:modified>
</cp:coreProperties>
</file>