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97" r:id="rId2"/>
    <p:sldId id="319" r:id="rId3"/>
    <p:sldId id="300" r:id="rId4"/>
    <p:sldId id="304" r:id="rId5"/>
    <p:sldId id="320" r:id="rId6"/>
    <p:sldId id="321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7" r:id="rId18"/>
    <p:sldId id="31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63" autoAdjust="0"/>
    <p:restoredTop sz="96215" autoAdjust="0"/>
  </p:normalViewPr>
  <p:slideViewPr>
    <p:cSldViewPr>
      <p:cViewPr>
        <p:scale>
          <a:sx n="100" d="100"/>
          <a:sy n="100" d="100"/>
        </p:scale>
        <p:origin x="-30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4F32D-8294-439B-B135-D7EE23970E3E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02E687-06FB-4262-8F7C-89411C55B5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6069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72008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МЕТОДЫ ОЦЕНКИ РИСКА  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1357298"/>
            <a:ext cx="6400800" cy="439248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600" b="1" dirty="0">
                <a:solidFill>
                  <a:schemeClr val="tx1"/>
                </a:solidFill>
              </a:rPr>
              <a:t>ГОСТ 12.0.230.5—2018</a:t>
            </a:r>
          </a:p>
          <a:p>
            <a:pPr algn="ctr"/>
            <a:r>
              <a:rPr lang="ru-RU" sz="2600" u="sng" dirty="0">
                <a:solidFill>
                  <a:schemeClr val="tx1"/>
                </a:solidFill>
              </a:rPr>
              <a:t>МЕЖГОСУДАРСТВЕННЫЙ СТАНДАРТ</a:t>
            </a:r>
            <a:endParaRPr lang="ru-RU" sz="2600" dirty="0">
              <a:solidFill>
                <a:schemeClr val="tx1"/>
              </a:solidFill>
            </a:endParaRPr>
          </a:p>
          <a:p>
            <a:pPr algn="ctr"/>
            <a:r>
              <a:rPr lang="ru-RU" sz="2600" dirty="0">
                <a:solidFill>
                  <a:schemeClr val="tx1"/>
                </a:solidFill>
              </a:rPr>
              <a:t>Система стандартов безопасности труда</a:t>
            </a:r>
          </a:p>
          <a:p>
            <a:pPr algn="ctr"/>
            <a:r>
              <a:rPr lang="ru-RU" sz="2600" dirty="0">
                <a:solidFill>
                  <a:schemeClr val="tx1"/>
                </a:solidFill>
              </a:rPr>
              <a:t>СИСТЕМЫ УПРАВЛЕНИЯ ОХРАНОЙ ТРУДА</a:t>
            </a:r>
          </a:p>
          <a:p>
            <a:pPr algn="ctr"/>
            <a:r>
              <a:rPr lang="ru-RU" sz="2600" dirty="0">
                <a:solidFill>
                  <a:schemeClr val="tx1"/>
                </a:solidFill>
              </a:rPr>
              <a:t>Методы оценки риска для обеспечения безопасности выполнения работ</a:t>
            </a:r>
          </a:p>
          <a:p>
            <a:pPr algn="ctr"/>
            <a:r>
              <a:rPr lang="en-US" sz="2600" dirty="0">
                <a:solidFill>
                  <a:schemeClr val="tx1"/>
                </a:solidFill>
              </a:rPr>
              <a:t>Occupational safety standards system.</a:t>
            </a:r>
            <a:br>
              <a:rPr lang="en-US" sz="2600" dirty="0">
                <a:solidFill>
                  <a:schemeClr val="tx1"/>
                </a:solidFill>
              </a:rPr>
            </a:br>
            <a:r>
              <a:rPr lang="en-US" sz="2600" dirty="0">
                <a:solidFill>
                  <a:schemeClr val="tx1"/>
                </a:solidFill>
              </a:rPr>
              <a:t>Health management systems.</a:t>
            </a:r>
            <a:br>
              <a:rPr lang="en-US" sz="2600" dirty="0">
                <a:solidFill>
                  <a:schemeClr val="tx1"/>
                </a:solidFill>
              </a:rPr>
            </a:br>
            <a:r>
              <a:rPr lang="en-US" sz="2600" dirty="0">
                <a:solidFill>
                  <a:schemeClr val="tx1"/>
                </a:solidFill>
              </a:rPr>
              <a:t>Risk assessment methods to ensure the safety of work</a:t>
            </a:r>
            <a:endParaRPr lang="ru-RU" sz="2600" dirty="0">
              <a:solidFill>
                <a:schemeClr val="tx1"/>
              </a:solidFill>
            </a:endParaRPr>
          </a:p>
          <a:p>
            <a:pPr algn="ctr"/>
            <a:r>
              <a:rPr lang="ru-RU" sz="2600" dirty="0">
                <a:solidFill>
                  <a:schemeClr val="tx1"/>
                </a:solidFill>
              </a:rPr>
              <a:t>Дата введения </a:t>
            </a:r>
            <a:r>
              <a:rPr lang="en-US" sz="2600" dirty="0">
                <a:solidFill>
                  <a:schemeClr val="tx1"/>
                </a:solidFill>
              </a:rPr>
              <a:t>— 2019—06—01</a:t>
            </a:r>
            <a:endParaRPr lang="ru-RU" sz="2600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76751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Основной этап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 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оценке риска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500174"/>
            <a:ext cx="8183880" cy="3218130"/>
          </a:xfrm>
        </p:spPr>
        <p:txBody>
          <a:bodyPr>
            <a:normAutofit/>
          </a:bodyPr>
          <a:lstStyle/>
          <a:p>
            <a:pPr marL="57150" indent="0" algn="just">
              <a:buNone/>
            </a:pPr>
            <a:r>
              <a:rPr lang="ru-RU" dirty="0" smtClean="0"/>
              <a:t>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каждого рабочего места и каждого вида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выполняемых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работ организация сначала должна выявить все ситуационные риски. Анализу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подвергаются штатные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нештатные, опасные и аварийные ситуации, в том числе потенциально возможные.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Затем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организация выявляет риски воздействия идентифицированных опасностей на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организм работающего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 всех возможных вышеназванных ситуациях, а также на различных этапах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выполнения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рабочих операций.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682350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Приемы оценки риска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/>
              <a:t> 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а)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	визуальный, когда на местах выполнения работ проводится визуальный осмотр всех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идентифицированных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опасностей, выявляются их ситуационные риски и риски воздействия, а также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проводится субъективная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интуитивная оценка степени риска;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б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	ситуационный, когда анализируются возможные сценарии развития нештатных и опасных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ситуаций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 местах выполнения работ, возможного воздействия опасностей на организм работающего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 различных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этапах выполнения работ;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	документально-аналитический, когда изучается зафиксированная информация о степени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возможности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(вероятности) возникновения опасной ситуации и степени значимости (тяжести)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последствий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возникновения опасной ситуации для работающего, включая риск воздействия опасностей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 его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организм.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50233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Выбор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методов оценки риска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Организация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должна учитывать цели, задачи оценки риска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специфику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рассматриваемых рабочих мест и рабочих операций, объектов производственной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наличие необходимых для оценки риска исходных данных.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Организации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 выборе методов оценки риска следует учесть, для каких объектов и как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оценка риска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проводится: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а) впервые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lv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- в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целом по организации или в ее подразделении(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ях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lv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- для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новых и/или модернизируемых рабочих мест;</a:t>
            </a:r>
          </a:p>
          <a:p>
            <a:pPr marL="0" lv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- для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новых производственных процессов, производственных операций и видов работ;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б) повторно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— с целью уточнения ранее оцененных рисков (при любых изменениях, при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фактах несчастных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случаев на производстве и случаев профессиональных заболеваний, при каждом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последующем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цикле совершенствования системы управления охраной труда и другом).</a:t>
            </a: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3118596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Оценка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риска 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впервые</a:t>
            </a:r>
            <a:endParaRPr lang="ru-RU" sz="32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>
            <a:normAutofit/>
          </a:bodyPr>
          <a:lstStyle/>
          <a:p>
            <a:pPr marL="57150" indent="0" algn="just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Методы оценки должны позволить организации: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	оценить риск воздействия опасностей на работающий персонал;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б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	использовать результаты оценки риска для выбора вариантов обустройства рабочих мест,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применяемых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мероприятий по обеспечению безопасности и улучшению условий труда, а также для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оценки результативности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таких мероприятий;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в) обеспечить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соответствующий персонал информацией, необходимой для совершенствования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системы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управления охраной труда, разработки инструкций по охране труда, программ обучения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инструктирования, выбора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средств индивидуальной защиты, планов действий в аварийных ситуациях и т.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30614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Оценка риска повторно</a:t>
            </a:r>
            <a:r>
              <a:rPr lang="ru-RU" sz="3200" b="1" dirty="0" smtClean="0"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endParaRPr lang="ru-RU" sz="32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25000" lnSpcReduction="20000"/>
          </a:bodyPr>
          <a:lstStyle/>
          <a:p>
            <a:pPr marL="57150" indent="0" algn="just">
              <a:buNone/>
            </a:pPr>
            <a:r>
              <a:rPr lang="ru-RU" sz="9600" dirty="0" smtClean="0"/>
              <a:t>      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Методы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оценки должны позволить организации: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  а) уточнить информацию об основных опасностях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рисках,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полученных на предыдущих этапах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, а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, возможно, и выявить новые опасности с последующей оценкой возможности (вероятности)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возникновения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опасностей и оценкой значимости (тяжести) последствий их возможного воздействия на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организм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работающего;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  б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)	оценить соответствие условий труда установленным требованиям национального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законодательства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  в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)	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уточнить/переработать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инструкции по охране труда и по безопасному выполнению работ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, скорректировать иные организационные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мероприятия системы управления охраной труда;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  г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)	оценить результативность и эффективность совершенствования организационных структур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, приемов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практической работы и технического обслуживания, а также других элементов системы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охраной труда.</a:t>
            </a:r>
          </a:p>
          <a:p>
            <a:pPr marL="0" indent="0">
              <a:buNone/>
            </a:pP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xmlns="" val="2755212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Определение степени возможности (вероятности) </a:t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реализации опасностей, степени значимости (тяжести) последствий и последующего определения степени риска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425355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     </a:t>
            </a:r>
          </a:p>
          <a:p>
            <a:pPr marL="0" indent="0" algn="just">
              <a:buNone/>
            </a:pPr>
            <a:r>
              <a:rPr lang="ru-RU" sz="4500" dirty="0" smtClean="0"/>
              <a:t>         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сборе информации для определения степени возможности (вероятности)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реализации опасностей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и степени значимости (тяжести) последствий и последующего определения степени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самого риска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организации следует критически изучить всю доступную информацию, а именно:</a:t>
            </a:r>
          </a:p>
          <a:p>
            <a:pPr marL="0" indent="0" algn="just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    а) нормативную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документацию национального законодательства, а при необходимости —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аналогичную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документацию иных государств и международных организаций;</a:t>
            </a:r>
          </a:p>
          <a:p>
            <a:pPr marL="0" indent="0" algn="just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    б) документацию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на здания и сооружения, производственные участки, рабочие места,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используемые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оборудование и инструменты, материалы и изделия и т. п.;</a:t>
            </a:r>
          </a:p>
          <a:p>
            <a:pPr marL="0" indent="0" algn="just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    в) статистические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данные и результаты анализа причин инцидентов, опасных происшествий, </a:t>
            </a: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несчастных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случаев и случаев профессиональной (и производственно-обусловленной) заболеваемости;</a:t>
            </a:r>
          </a:p>
          <a:p>
            <a:pPr marL="0" indent="0" algn="just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     г) учебные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пособия и научные монографии, журнальные статьи и методические рекомендации;</a:t>
            </a:r>
          </a:p>
          <a:p>
            <a:pPr marL="0" indent="0" algn="just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     д) инструкции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по охране труда и по безопасному ведению работ и тому подобные документы;</a:t>
            </a:r>
          </a:p>
          <a:p>
            <a:pPr marL="0" indent="0" algn="just">
              <a:buNone/>
            </a:pPr>
            <a:r>
              <a:rPr lang="ru-RU" sz="4900" dirty="0" smtClean="0">
                <a:latin typeface="Times New Roman" pitchFamily="18" charset="0"/>
                <a:cs typeface="Times New Roman" pitchFamily="18" charset="0"/>
              </a:rPr>
              <a:t>           е) иные </a:t>
            </a:r>
            <a:r>
              <a:rPr lang="ru-RU" sz="4900" dirty="0">
                <a:latin typeface="Times New Roman" pitchFamily="18" charset="0"/>
                <a:cs typeface="Times New Roman" pitchFamily="18" charset="0"/>
              </a:rPr>
              <a:t>источники информации в любой форме.</a:t>
            </a:r>
          </a:p>
          <a:p>
            <a:endParaRPr lang="ru-RU" sz="4500" dirty="0"/>
          </a:p>
        </p:txBody>
      </p:sp>
    </p:spTree>
    <p:extLst>
      <p:ext uri="{BB962C8B-B14F-4D97-AF65-F5344CB8AC3E}">
        <p14:creationId xmlns:p14="http://schemas.microsoft.com/office/powerpoint/2010/main" xmlns="" val="33980016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Заключительный этап</a:t>
            </a:r>
            <a:br>
              <a:rPr lang="ru-RU" sz="28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работ по оценке риска</a:t>
            </a:r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25000" lnSpcReduction="20000"/>
          </a:bodyPr>
          <a:lstStyle/>
          <a:p>
            <a:pPr marL="5715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заключительном этапе работ по оценке рисков организация уточняет полноту и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правильность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проведения самой оценки риска и правильность решений относительно допустимости риска,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в том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числе с учетом требований национального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законодательства.</a:t>
            </a:r>
          </a:p>
          <a:p>
            <a:pPr marL="57150" indent="0"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При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проведении оценки риска организации следует иметь в виду возможное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возникновение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неопределенности результатов такой оценки, связанной с неопределенностями исходных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параметров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и предположений, а именно, с информацией по надежности оборудования и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человеческим ошибкам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, а также с допущениями применяемых моделей развития нештатных, опасных и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аварийных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ситуаций.</a:t>
            </a:r>
          </a:p>
          <a:p>
            <a:pPr marL="0" indent="0"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Организации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следует критически оценивать достоверность и практическую пригодность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полученных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результатов оценки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рисков: </a:t>
            </a:r>
          </a:p>
          <a:p>
            <a:pPr marL="0" indent="0"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- для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каждого выявленного риска организация должна оценить его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степень.</a:t>
            </a:r>
          </a:p>
          <a:p>
            <a:pPr marL="0" indent="0"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- для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каждого оцененного риска организация принимает решение о допустимости степени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данного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риска. Решение о допустимости степени риска может быть принято путем сравнения степени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риска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с критериями его допустимости, установленными:</a:t>
            </a:r>
          </a:p>
          <a:p>
            <a:pPr marL="0" indent="0"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а) национальным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законодательством;</a:t>
            </a:r>
          </a:p>
          <a:p>
            <a:pPr marL="0" indent="0"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б) организацией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самостоятельно.</a:t>
            </a:r>
          </a:p>
          <a:p>
            <a:pPr marL="0" indent="0" algn="just"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     Основными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требованиями к выбору или определению критерия допустимости риска являются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его обоснованность </a:t>
            </a:r>
            <a:r>
              <a:rPr lang="ru-RU" sz="6400" dirty="0">
                <a:latin typeface="Times New Roman" pitchFamily="18" charset="0"/>
                <a:cs typeface="Times New Roman" pitchFamily="18" charset="0"/>
              </a:rPr>
              <a:t>и определенность.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774375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64294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«Методика проведения оценки риска»   </a:t>
            </a:r>
            <a:endParaRPr lang="ru-RU" sz="32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     </a:t>
            </a:r>
          </a:p>
          <a:p>
            <a:pPr marL="0" indent="0" algn="just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Порядок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проведения оценки риска устанавливается локальным нормативным актом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«Методика проведения оценки риска» в рамках действующей в ней системы управления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охраной труда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в соответствии с нормативно-правовыми требованиями национального законодательства.</a:t>
            </a:r>
          </a:p>
          <a:p>
            <a:pPr marL="0" indent="0" algn="just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      Разработка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такого документа в организации должна быть основана на коллективной форме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, на многократных и многосторонних консультациях, при необходимости с привлечением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независимых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сторонних специалистов (экспертов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) (Прим. – «Методика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проведения оценки риска» в рамках требований национального законодательства может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носить иное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наименование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Методика проведения оценки риска» служит руководящим документом для проводящего оценку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риска персонала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, что упрощает процесс оценки и уменьшает возможные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ошибки)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buNone/>
            </a:pP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      Качественное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создание локального нормативного документа по оценке рисков объективно может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потребовать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от организации значительного времени и значительных трудозатрат готовящего его персонала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 algn="just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     «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Методика проведения оценки риска» закрепляет выбранные организацией методы оценки</a:t>
            </a:r>
            <a:br>
              <a:rPr lang="ru-RU" sz="5600" dirty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риска применительно к специфике и особенностям своей производственной деятельности и трудовой</a:t>
            </a:r>
            <a:br>
              <a:rPr lang="ru-RU" sz="5600" dirty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деятельности персонала и является неотъемлемым элементом документации действующей в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системы управления охраной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труда. </a:t>
            </a:r>
          </a:p>
          <a:p>
            <a:pPr marL="0" lvl="0" indent="0" algn="just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     Процедура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оценки соответствия используемых организацией мер по управлению рисками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требованиям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национального законодательства и локальных нормативных актов организации, в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том числе в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форме оперативного производственного контроля, может быть включена организацией в свою «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Методику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проведения оценки риска» как специальная форма оценки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риска.</a:t>
            </a:r>
          </a:p>
          <a:p>
            <a:pPr marL="0" lvl="0" indent="0" algn="just">
              <a:buNone/>
            </a:pP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         По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решению организации локальный нормативный документ, закрепляющий методы оценки</a:t>
            </a:r>
            <a:br>
              <a:rPr lang="ru-RU" sz="5600" dirty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риска, может быть объединен с локальным нормативным документом, регламентирующим процедуры</a:t>
            </a:r>
            <a:br>
              <a:rPr lang="ru-RU" sz="5600" dirty="0">
                <a:latin typeface="Times New Roman" pitchFamily="18" charset="0"/>
                <a:cs typeface="Times New Roman" pitchFamily="18" charset="0"/>
              </a:rPr>
            </a:b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идентификации опасностей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 При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этом если опыт выполнения идентификации опасностей и/или оценки риска потребует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внесения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корректирующих изменений в методы идентификации опасностей и/или оценки риска, то 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организация </a:t>
            </a:r>
            <a:r>
              <a:rPr lang="ru-RU" sz="5600" dirty="0">
                <a:latin typeface="Times New Roman" pitchFamily="18" charset="0"/>
                <a:cs typeface="Times New Roman" pitchFamily="18" charset="0"/>
              </a:rPr>
              <a:t>должна провести эти изменения одновременно во всех соответствующих документах</a:t>
            </a:r>
            <a:r>
              <a:rPr lang="ru-RU" sz="5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548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«Реестр оцененных рисков</a:t>
            </a:r>
            <a:r>
              <a:rPr lang="ru-RU" sz="2400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результате проведения этапов оценки рисков, детально описанных в разделе 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настоящего стандарта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организация создает «Реестр оцененных рисков», который является конечным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локальным документом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организации, обобщающим результаты проведения оценки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рисков (Прим. - «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Реестр оцененных рисков» в рамках требований национального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законодательства может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носить иное наименование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«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Реестр оцененных рисков» должен охватывать всю их совокупность: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а) для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всего работающего в организации персонала, включая случаи и/или постоянную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практику привлечения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персонала подрядчиков и субподрядчиков;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б) 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всех рабочих местах;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в) 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всех этапах выполнения работ;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г) во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всех ситуациях, включая все возможные нештатные, опасные и аварийные ситуации.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Конкретную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структуру и порядок ведения «Реестра оцененных рисков» организация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определяет самостоятельно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своих локальных нормативных актах, исходя из специфики (особенностей)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своего производства (Прим.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преимущественно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целесообразной структурой «Реестра оцененных рисков»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является классическая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традиционная структура, увязанная с системой организации производства: рабочие места,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подразделения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структурные подразделения, организация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целом).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Организация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должна стремиться сформировать «Реестр оцененных рисков» по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принципу «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открытой системы», когда включение тех или иных новых элементов не потребует глобального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изменения в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нем. а также автоматизировать его ведение в электронной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форме (Прим. — использование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организацией автоматизированных систем ведения «Реестра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оцененных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рисков» существенно повышает качество проведения и последующего использования результатов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оценки рисков).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Организация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использует «Реестр оцененных рисков» для разработки мер по управлению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рисками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профилактике производственного травматизма и профессиональной заболеваемости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рамках системы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управления охраной труда для обеспечения безопасного выполнения раб</a:t>
            </a:r>
            <a:r>
              <a:rPr lang="ru-RU" sz="1200" dirty="0"/>
              <a:t>от.</a:t>
            </a:r>
          </a:p>
          <a:p>
            <a:pPr marL="0" indent="0">
              <a:buNone/>
            </a:pPr>
            <a:r>
              <a:rPr lang="ru-RU" sz="1200" dirty="0"/>
              <a:t/>
            </a:r>
            <a:br>
              <a:rPr lang="ru-RU" sz="1200" dirty="0"/>
            </a:br>
            <a:endParaRPr lang="ru-RU" sz="1200" dirty="0"/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34358129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Прямоугольник 15"/>
          <p:cNvSpPr>
            <a:spLocks noChangeArrowheads="1"/>
          </p:cNvSpPr>
          <p:nvPr/>
        </p:nvSpPr>
        <p:spPr bwMode="auto">
          <a:xfrm>
            <a:off x="357158" y="571480"/>
            <a:ext cx="8321675" cy="483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Исходные данные для оценки рисков: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предписания, выданные органами государственного надзора и контроля;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данные специальной оценки условий труда;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результаты производственного контроля за состоянием условий и охраны труда, в том числе – трехступенчатого контроля;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материалы расследований произошедших несчастных случаев и профессиональных заболеваний;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данные по оказанию первой медицинской помощи;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данные по использованию аптечек первой помощи;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рабочие процедуры и инструкции;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отчеты о техническом обслуживании;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руководства по эксплуатации оборудования;</a:t>
            </a:r>
          </a:p>
          <a:p>
            <a:pPr marL="177800" lvl="1" indent="-1778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жалобы и обращения работников по поводу имеющихся факторов опасности.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Методы оценки риска. Термины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8600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b="1" dirty="0" smtClean="0"/>
              <a:t>         </a:t>
            </a:r>
            <a:r>
              <a:rPr lang="ru-RU" sz="1600" b="1" dirty="0" smtClean="0"/>
              <a:t>Пренебрежимо </a:t>
            </a:r>
            <a:r>
              <a:rPr lang="ru-RU" sz="1600" b="1" dirty="0"/>
              <a:t>малая степень риска</a:t>
            </a:r>
            <a:r>
              <a:rPr lang="ru-RU" sz="1600" dirty="0"/>
              <a:t> – степень такого риска, наличием которого можно пренебречь и, не предпринимая никаких специальных мер обеспечения безопасности, допустить персонал к выполнению работ, производимых в рамках общих мер безопасного поведения и безопасных приемов труда, практически без использования специально предусмотренных мер и средств обеспечения безопасности.</a:t>
            </a:r>
          </a:p>
          <a:p>
            <a:pPr marL="0" indent="0" algn="just">
              <a:buNone/>
            </a:pPr>
            <a:r>
              <a:rPr lang="ru-RU" sz="1600" b="1" dirty="0" smtClean="0"/>
              <a:t>          Допустимая </a:t>
            </a:r>
            <a:r>
              <a:rPr lang="ru-RU" sz="1600" b="1" dirty="0"/>
              <a:t>степень риска (допустимый риск) </a:t>
            </a:r>
            <a:r>
              <a:rPr lang="ru-RU" sz="1600" dirty="0"/>
              <a:t>– степень такого риска, при котором организация может допустить работающих к выполнению работ, но только при строгом соблюдении установленных регламентов выполнения работ и использования регламентированных мер и средств безопасности. (</a:t>
            </a:r>
            <a:r>
              <a:rPr lang="ru-RU" sz="1600" b="1" i="1" dirty="0" smtClean="0">
                <a:solidFill>
                  <a:srgbClr val="FF0000"/>
                </a:solidFill>
              </a:rPr>
              <a:t>Прим.</a:t>
            </a:r>
            <a:r>
              <a:rPr lang="ru-RU" sz="1600" dirty="0" smtClean="0"/>
              <a:t> </a:t>
            </a:r>
            <a:r>
              <a:rPr lang="ru-RU" sz="1600" dirty="0"/>
              <a:t>— </a:t>
            </a:r>
            <a:r>
              <a:rPr lang="ru-RU" sz="1600" dirty="0" smtClean="0"/>
              <a:t>допустимость </a:t>
            </a:r>
            <a:r>
              <a:rPr lang="ru-RU" sz="1600" dirty="0"/>
              <a:t>степени риска определяется организацией с учетом установленных ею мер безопасности и требований национального </a:t>
            </a:r>
            <a:r>
              <a:rPr lang="ru-RU" sz="1600" dirty="0" smtClean="0"/>
              <a:t>законодательства.</a:t>
            </a:r>
          </a:p>
          <a:p>
            <a:pPr marL="0" indent="0" algn="just">
              <a:buNone/>
            </a:pPr>
            <a:r>
              <a:rPr lang="ru-RU" sz="1600" b="1" dirty="0" smtClean="0"/>
              <a:t>          Недопустимая </a:t>
            </a:r>
            <a:r>
              <a:rPr lang="ru-RU" sz="1600" b="1" dirty="0"/>
              <a:t>степень риска (недопустимый риск</a:t>
            </a:r>
            <a:r>
              <a:rPr lang="ru-RU" sz="1600" b="1" dirty="0" smtClean="0"/>
              <a:t>)</a:t>
            </a:r>
            <a:r>
              <a:rPr lang="ru-RU" sz="1600" dirty="0" smtClean="0"/>
              <a:t> – степень </a:t>
            </a:r>
            <a:r>
              <a:rPr lang="ru-RU" sz="1600" dirty="0"/>
              <a:t>такого высокого </a:t>
            </a:r>
            <a:r>
              <a:rPr lang="ru-RU" sz="1600" dirty="0" smtClean="0"/>
              <a:t>социально значимого </a:t>
            </a:r>
            <a:r>
              <a:rPr lang="ru-RU" sz="1600" dirty="0"/>
              <a:t>риска, при котором организация не может допустить персонал к выполнению работ при </a:t>
            </a:r>
            <a:r>
              <a:rPr lang="ru-RU" sz="1600" dirty="0" smtClean="0"/>
              <a:t>применяемых </a:t>
            </a:r>
            <a:r>
              <a:rPr lang="ru-RU" sz="1600" dirty="0"/>
              <a:t>регламентах выполнения работ, регламентированных мер и средств безопасности из-за </a:t>
            </a:r>
            <a:r>
              <a:rPr lang="ru-RU" sz="1600" dirty="0" smtClean="0"/>
              <a:t>возможности </a:t>
            </a:r>
            <a:r>
              <a:rPr lang="ru-RU" sz="1600" dirty="0"/>
              <a:t>серьезного </a:t>
            </a:r>
            <a:r>
              <a:rPr lang="ru-RU" sz="1600" dirty="0" smtClean="0"/>
              <a:t>происшествия.</a:t>
            </a:r>
          </a:p>
          <a:p>
            <a:pPr marL="0" indent="0">
              <a:buNone/>
            </a:pPr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1290426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857256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ru-RU" sz="3200" b="1" dirty="0" smtClean="0">
                <a:solidFill>
                  <a:srgbClr val="FF0000"/>
                </a:solidFill>
              </a:rPr>
              <a:t>Содержание процедур идентификации опасностей и оценки риска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285860"/>
            <a:ext cx="8183880" cy="4500594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800" dirty="0" smtClean="0"/>
              <a:t>          а</a:t>
            </a:r>
            <a:r>
              <a:rPr lang="ru-RU" sz="1800" dirty="0"/>
              <a:t>)	выявление возможных опасных ситуаций и событий, при которых существует риск </a:t>
            </a:r>
            <a:r>
              <a:rPr lang="ru-RU" sz="1800" dirty="0" smtClean="0"/>
              <a:t>воздействия опасностей </a:t>
            </a:r>
            <a:r>
              <a:rPr lang="ru-RU" sz="1800" dirty="0"/>
              <a:t>на работающего, и определение их причин;</a:t>
            </a:r>
          </a:p>
          <a:p>
            <a:pPr marL="0" indent="0" algn="just">
              <a:buNone/>
            </a:pPr>
            <a:r>
              <a:rPr lang="ru-RU" sz="1800" dirty="0" smtClean="0"/>
              <a:t>          б</a:t>
            </a:r>
            <a:r>
              <a:rPr lang="ru-RU" sz="1800" dirty="0"/>
              <a:t>)	оценивание возможности (вероятности) возникновения опасных ситуаций и воздействия </a:t>
            </a:r>
            <a:r>
              <a:rPr lang="ru-RU" sz="1800" dirty="0" smtClean="0"/>
              <a:t>опасностей </a:t>
            </a:r>
            <a:r>
              <a:rPr lang="ru-RU" sz="1800" dirty="0"/>
              <a:t>на организм работающего;</a:t>
            </a:r>
          </a:p>
          <a:p>
            <a:pPr marL="0" indent="0" algn="just">
              <a:buNone/>
            </a:pPr>
            <a:r>
              <a:rPr lang="ru-RU" sz="1800" dirty="0" smtClean="0"/>
              <a:t>          в</a:t>
            </a:r>
            <a:r>
              <a:rPr lang="ru-RU" sz="1800" dirty="0"/>
              <a:t>)	оценивание значимости (тяжести) последствий этих возможных опасных ситуаций, если </a:t>
            </a:r>
            <a:r>
              <a:rPr lang="ru-RU" sz="1800" dirty="0" smtClean="0"/>
              <a:t>они произойдут</a:t>
            </a:r>
            <a:r>
              <a:rPr lang="ru-RU" sz="1800" dirty="0"/>
              <a:t>, а также воздействия опасностей на организм работающего;</a:t>
            </a:r>
          </a:p>
          <a:p>
            <a:pPr marL="0" indent="0" algn="just">
              <a:buNone/>
            </a:pPr>
            <a:r>
              <a:rPr lang="ru-RU" sz="1800" dirty="0" smtClean="0"/>
              <a:t>          г</a:t>
            </a:r>
            <a:r>
              <a:rPr lang="ru-RU" sz="1800" dirty="0"/>
              <a:t>)	определение того, является ли оцененная степень риска пренебрежимо малой или </a:t>
            </a:r>
            <a:r>
              <a:rPr lang="ru-RU" sz="1800" dirty="0" smtClean="0"/>
              <a:t>допустимой для </a:t>
            </a:r>
            <a:r>
              <a:rPr lang="ru-RU" sz="1800" dirty="0"/>
              <a:t>организации, при которой принятие каких-либо дополнительных мер обеспечения безопасности</a:t>
            </a:r>
            <a:r>
              <a:rPr lang="ru-RU" sz="1800" dirty="0" smtClean="0"/>
              <a:t>, кроме </a:t>
            </a:r>
            <a:r>
              <a:rPr lang="ru-RU" sz="1800" dirty="0"/>
              <a:t>уже применяемых, не требуется, или недопустимой, когда обязательно необходимы </a:t>
            </a:r>
            <a:r>
              <a:rPr lang="ru-RU" sz="1800" dirty="0" smtClean="0"/>
              <a:t>дополнительные </a:t>
            </a:r>
            <a:r>
              <a:rPr lang="ru-RU" sz="1800" dirty="0"/>
              <a:t>меры по управлению данным недопустимым риском.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0614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609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" y="1100140"/>
            <a:ext cx="7743825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6098" name="Picture 7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950" y="2"/>
            <a:ext cx="71913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1435" name="Oval 11"/>
          <p:cNvSpPr>
            <a:spLocks noChangeArrowheads="1"/>
          </p:cNvSpPr>
          <p:nvPr/>
        </p:nvSpPr>
        <p:spPr bwMode="auto">
          <a:xfrm>
            <a:off x="1476376" y="1484315"/>
            <a:ext cx="1800225" cy="259238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1436" name="Text Box 12"/>
          <p:cNvSpPr txBox="1">
            <a:spLocks noChangeArrowheads="1"/>
          </p:cNvSpPr>
          <p:nvPr/>
        </p:nvSpPr>
        <p:spPr bwMode="auto">
          <a:xfrm>
            <a:off x="395288" y="5013327"/>
            <a:ext cx="7272337" cy="1938992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Работник 1:</a:t>
            </a:r>
          </a:p>
          <a:p>
            <a:r>
              <a:rPr lang="ru-RU" sz="2400" b="1">
                <a:solidFill>
                  <a:srgbClr val="FFFFCC"/>
                </a:solidFill>
              </a:rPr>
              <a:t>Каска отсутствует. </a:t>
            </a:r>
            <a:r>
              <a:rPr lang="ru-RU" sz="2400" b="1">
                <a:solidFill>
                  <a:srgbClr val="FF0066"/>
                </a:solidFill>
              </a:rPr>
              <a:t>Пометка «неправильно».</a:t>
            </a:r>
            <a:r>
              <a:rPr lang="ru-RU" sz="2400" b="1">
                <a:solidFill>
                  <a:srgbClr val="FFFFCC"/>
                </a:solidFill>
              </a:rPr>
              <a:t> Использование каски на стройке необходимо, так как  существует риск травмы головы. </a:t>
            </a:r>
          </a:p>
        </p:txBody>
      </p:sp>
      <p:sp>
        <p:nvSpPr>
          <p:cNvPr id="231437" name="Text Box 13"/>
          <p:cNvSpPr txBox="1">
            <a:spLocks noChangeArrowheads="1"/>
          </p:cNvSpPr>
          <p:nvPr/>
        </p:nvSpPr>
        <p:spPr bwMode="auto">
          <a:xfrm>
            <a:off x="179388" y="4292601"/>
            <a:ext cx="8208962" cy="2677656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Работник 2:</a:t>
            </a:r>
          </a:p>
          <a:p>
            <a:r>
              <a:rPr lang="ru-RU" sz="2400" b="1">
                <a:solidFill>
                  <a:srgbClr val="FFFFCC"/>
                </a:solidFill>
              </a:rPr>
              <a:t>Имеются требуемые средства защиты, но работник рискует, когда пользуется неисправным сварочным оборудованием. Отсутствует пожаротушительная перчатка при баллонах и огнетушитель. </a:t>
            </a:r>
            <a:r>
              <a:rPr lang="ru-RU" sz="2400" b="1">
                <a:solidFill>
                  <a:srgbClr val="FF0066"/>
                </a:solidFill>
              </a:rPr>
              <a:t>Отметка «неправильно».</a:t>
            </a:r>
          </a:p>
        </p:txBody>
      </p:sp>
      <p:sp>
        <p:nvSpPr>
          <p:cNvPr id="231438" name="Text Box 14"/>
          <p:cNvSpPr txBox="1">
            <a:spLocks noChangeArrowheads="1"/>
          </p:cNvSpPr>
          <p:nvPr/>
        </p:nvSpPr>
        <p:spPr bwMode="auto">
          <a:xfrm>
            <a:off x="1" y="1"/>
            <a:ext cx="4176713" cy="1938992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Работник 3:</a:t>
            </a:r>
          </a:p>
          <a:p>
            <a:r>
              <a:rPr lang="ru-RU" sz="2400" b="1">
                <a:solidFill>
                  <a:srgbClr val="FFFFCC"/>
                </a:solidFill>
              </a:rPr>
              <a:t>Средства защиты имеются не все – нет перчаток. </a:t>
            </a:r>
            <a:r>
              <a:rPr lang="ru-RU" sz="2400" b="1">
                <a:solidFill>
                  <a:srgbClr val="FF0066"/>
                </a:solidFill>
              </a:rPr>
              <a:t>Отметка «не правильно». </a:t>
            </a:r>
          </a:p>
        </p:txBody>
      </p:sp>
      <p:sp>
        <p:nvSpPr>
          <p:cNvPr id="231439" name="Text Box 15"/>
          <p:cNvSpPr txBox="1">
            <a:spLocks noChangeArrowheads="1"/>
          </p:cNvSpPr>
          <p:nvPr/>
        </p:nvSpPr>
        <p:spPr bwMode="auto">
          <a:xfrm>
            <a:off x="1" y="136527"/>
            <a:ext cx="4176713" cy="1938992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Работник 4:</a:t>
            </a:r>
          </a:p>
          <a:p>
            <a:r>
              <a:rPr lang="ru-RU" sz="2400" b="1">
                <a:solidFill>
                  <a:srgbClr val="FFFFCC"/>
                </a:solidFill>
              </a:rPr>
              <a:t>Пользуется каской в зоне работы крана.</a:t>
            </a:r>
            <a:r>
              <a:rPr lang="ru-RU" sz="2400" b="1"/>
              <a:t> </a:t>
            </a:r>
            <a:r>
              <a:rPr lang="ru-RU" sz="2400" b="1">
                <a:solidFill>
                  <a:srgbClr val="FFFF00"/>
                </a:solidFill>
              </a:rPr>
              <a:t>Отметка «правильно».</a:t>
            </a:r>
            <a:endParaRPr lang="ru-RU" sz="2400">
              <a:solidFill>
                <a:srgbClr val="FFFF00"/>
              </a:solidFill>
            </a:endParaRPr>
          </a:p>
        </p:txBody>
      </p:sp>
      <p:sp>
        <p:nvSpPr>
          <p:cNvPr id="231440" name="Oval 16"/>
          <p:cNvSpPr>
            <a:spLocks noChangeArrowheads="1"/>
          </p:cNvSpPr>
          <p:nvPr/>
        </p:nvSpPr>
        <p:spPr bwMode="auto">
          <a:xfrm>
            <a:off x="3563938" y="1125540"/>
            <a:ext cx="2520950" cy="20161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1441" name="Oval 17"/>
          <p:cNvSpPr>
            <a:spLocks noChangeArrowheads="1"/>
          </p:cNvSpPr>
          <p:nvPr/>
        </p:nvSpPr>
        <p:spPr bwMode="auto">
          <a:xfrm>
            <a:off x="5580064" y="1916115"/>
            <a:ext cx="1584325" cy="18002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1442" name="Oval 18"/>
          <p:cNvSpPr>
            <a:spLocks noChangeArrowheads="1"/>
          </p:cNvSpPr>
          <p:nvPr/>
        </p:nvSpPr>
        <p:spPr bwMode="auto">
          <a:xfrm>
            <a:off x="2987675" y="3213100"/>
            <a:ext cx="2160588" cy="208915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1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1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1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14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314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14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314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1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35" grpId="0" animBg="1"/>
      <p:bldP spid="231436" grpId="0" animBg="1"/>
      <p:bldP spid="231437" grpId="0" animBg="1"/>
      <p:bldP spid="231438" grpId="0" animBg="1"/>
      <p:bldP spid="231439" grpId="0" animBg="1"/>
      <p:bldP spid="231440" grpId="0" animBg="1"/>
      <p:bldP spid="231441" grpId="0" animBg="1"/>
      <p:bldP spid="2314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712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803275"/>
            <a:ext cx="762000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2459" name="Oval 11"/>
          <p:cNvSpPr>
            <a:spLocks noChangeArrowheads="1"/>
          </p:cNvSpPr>
          <p:nvPr/>
        </p:nvSpPr>
        <p:spPr bwMode="auto">
          <a:xfrm>
            <a:off x="1763713" y="4941888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60" name="Text Box 12"/>
          <p:cNvSpPr txBox="1">
            <a:spLocks noChangeArrowheads="1"/>
          </p:cNvSpPr>
          <p:nvPr/>
        </p:nvSpPr>
        <p:spPr bwMode="auto">
          <a:xfrm>
            <a:off x="231011" y="928671"/>
            <a:ext cx="7956550" cy="1200329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Поручень 8:</a:t>
            </a:r>
            <a:br>
              <a:rPr lang="ru-RU" sz="2400" b="1" dirty="0">
                <a:solidFill>
                  <a:srgbClr val="FFFF00"/>
                </a:solidFill>
              </a:rPr>
            </a:br>
            <a:r>
              <a:rPr lang="ru-RU" sz="2400" b="1" dirty="0">
                <a:solidFill>
                  <a:srgbClr val="FFFFCC"/>
                </a:solidFill>
              </a:rPr>
              <a:t>Поручень не имеет промежуточной перекладины. Отметка</a:t>
            </a:r>
            <a:r>
              <a:rPr lang="en-US" sz="2400" b="1" dirty="0">
                <a:solidFill>
                  <a:srgbClr val="FFFFCC"/>
                </a:solidFill>
              </a:rPr>
              <a:t> </a:t>
            </a:r>
            <a:r>
              <a:rPr lang="ru-RU" sz="2400" b="1" dirty="0">
                <a:solidFill>
                  <a:srgbClr val="FFFFCC"/>
                </a:solidFill>
              </a:rPr>
              <a:t>-</a:t>
            </a:r>
            <a:r>
              <a:rPr lang="en-US" sz="2400" b="1" dirty="0">
                <a:solidFill>
                  <a:srgbClr val="FFFFCC"/>
                </a:solidFill>
              </a:rPr>
              <a:t> </a:t>
            </a:r>
            <a:r>
              <a:rPr lang="ru-RU" sz="2400" b="1" dirty="0">
                <a:solidFill>
                  <a:srgbClr val="FF0066"/>
                </a:solidFill>
              </a:rPr>
              <a:t>неправильно.</a:t>
            </a:r>
          </a:p>
        </p:txBody>
      </p:sp>
      <p:sp>
        <p:nvSpPr>
          <p:cNvPr id="232461" name="Text Box 13"/>
          <p:cNvSpPr txBox="1">
            <a:spLocks noChangeArrowheads="1"/>
          </p:cNvSpPr>
          <p:nvPr/>
        </p:nvSpPr>
        <p:spPr bwMode="auto">
          <a:xfrm>
            <a:off x="755651" y="5337176"/>
            <a:ext cx="7185025" cy="156966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Поручень 1-7:</a:t>
            </a:r>
          </a:p>
          <a:p>
            <a:r>
              <a:rPr lang="ru-RU" sz="2400" b="1">
                <a:solidFill>
                  <a:srgbClr val="FFFFCC"/>
                </a:solidFill>
              </a:rPr>
              <a:t>Конструкция поручней</a:t>
            </a:r>
            <a:r>
              <a:rPr lang="en-US" sz="2400" b="1">
                <a:solidFill>
                  <a:srgbClr val="FFFFCC"/>
                </a:solidFill>
              </a:rPr>
              <a:t> </a:t>
            </a:r>
            <a:r>
              <a:rPr lang="ru-RU" sz="2400" b="1">
                <a:solidFill>
                  <a:srgbClr val="FFFFCC"/>
                </a:solidFill>
              </a:rPr>
              <a:t>-</a:t>
            </a:r>
            <a:r>
              <a:rPr lang="en-US" sz="2400" b="1">
                <a:solidFill>
                  <a:srgbClr val="FFFFCC"/>
                </a:solidFill>
              </a:rPr>
              <a:t> </a:t>
            </a:r>
            <a:r>
              <a:rPr lang="ru-RU" sz="2400" b="1">
                <a:solidFill>
                  <a:srgbClr val="FFFFCC"/>
                </a:solidFill>
              </a:rPr>
              <a:t>согласно указаниям, поэтому делаем </a:t>
            </a:r>
            <a:r>
              <a:rPr lang="ru-RU" sz="2400" b="1">
                <a:solidFill>
                  <a:srgbClr val="FFFF00"/>
                </a:solidFill>
              </a:rPr>
              <a:t>7</a:t>
            </a:r>
            <a:r>
              <a:rPr lang="en-US" sz="2400" b="1">
                <a:solidFill>
                  <a:srgbClr val="FFFF00"/>
                </a:solidFill>
              </a:rPr>
              <a:t> </a:t>
            </a:r>
            <a:r>
              <a:rPr lang="ru-RU" sz="2400" b="1">
                <a:solidFill>
                  <a:srgbClr val="FFFF00"/>
                </a:solidFill>
              </a:rPr>
              <a:t>Отметок</a:t>
            </a:r>
            <a:r>
              <a:rPr lang="en-US" sz="2400" b="1">
                <a:solidFill>
                  <a:srgbClr val="FFFF00"/>
                </a:solidFill>
              </a:rPr>
              <a:t> </a:t>
            </a:r>
            <a:r>
              <a:rPr lang="ru-RU" sz="2400" b="1">
                <a:solidFill>
                  <a:srgbClr val="FFFF00"/>
                </a:solidFill>
              </a:rPr>
              <a:t>правильно.</a:t>
            </a:r>
          </a:p>
        </p:txBody>
      </p:sp>
      <p:sp>
        <p:nvSpPr>
          <p:cNvPr id="232462" name="Text Box 14"/>
          <p:cNvSpPr txBox="1">
            <a:spLocks noChangeArrowheads="1"/>
          </p:cNvSpPr>
          <p:nvPr/>
        </p:nvSpPr>
        <p:spPr bwMode="auto">
          <a:xfrm>
            <a:off x="266700" y="260351"/>
            <a:ext cx="8877300" cy="1200329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Защита от падения 9:</a:t>
            </a:r>
          </a:p>
          <a:p>
            <a:r>
              <a:rPr lang="ru-RU" sz="2400" b="1">
                <a:solidFill>
                  <a:srgbClr val="FFFFCC"/>
                </a:solidFill>
              </a:rPr>
              <a:t>Защитный щит отмечен и его передвижение невозможно.</a:t>
            </a:r>
            <a:r>
              <a:rPr lang="ru-RU" sz="2400" b="1"/>
              <a:t> </a:t>
            </a:r>
            <a:r>
              <a:rPr lang="ru-RU" sz="2400" b="1">
                <a:solidFill>
                  <a:srgbClr val="FFFF00"/>
                </a:solidFill>
              </a:rPr>
              <a:t>Отметка - правильно.</a:t>
            </a:r>
          </a:p>
        </p:txBody>
      </p:sp>
      <p:sp>
        <p:nvSpPr>
          <p:cNvPr id="232463" name="Text Box 15"/>
          <p:cNvSpPr txBox="1">
            <a:spLocks noChangeArrowheads="1"/>
          </p:cNvSpPr>
          <p:nvPr/>
        </p:nvSpPr>
        <p:spPr bwMode="auto">
          <a:xfrm>
            <a:off x="0" y="5516565"/>
            <a:ext cx="8732838" cy="1200329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Защита от падения 10:</a:t>
            </a:r>
          </a:p>
          <a:p>
            <a:r>
              <a:rPr lang="ru-RU" sz="2400" b="1">
                <a:solidFill>
                  <a:srgbClr val="FFFFCC"/>
                </a:solidFill>
              </a:rPr>
              <a:t>Защитный щит не отмечен. </a:t>
            </a:r>
            <a:r>
              <a:rPr lang="ru-RU" sz="2400" b="1">
                <a:solidFill>
                  <a:srgbClr val="FF0066"/>
                </a:solidFill>
              </a:rPr>
              <a:t>Отметка - неправильно.</a:t>
            </a:r>
          </a:p>
        </p:txBody>
      </p:sp>
      <p:sp>
        <p:nvSpPr>
          <p:cNvPr id="232464" name="Text Box 16"/>
          <p:cNvSpPr txBox="1">
            <a:spLocks noChangeArrowheads="1"/>
          </p:cNvSpPr>
          <p:nvPr/>
        </p:nvSpPr>
        <p:spPr bwMode="auto">
          <a:xfrm>
            <a:off x="179389" y="5229226"/>
            <a:ext cx="8732837" cy="1569660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Защита от падения 11:</a:t>
            </a:r>
          </a:p>
          <a:p>
            <a:r>
              <a:rPr lang="ru-RU" sz="2400" b="1">
                <a:solidFill>
                  <a:srgbClr val="FFFFCC"/>
                </a:solidFill>
              </a:rPr>
              <a:t>Отверстие защищено с каждой стороны поручнями, согласно указаниям. </a:t>
            </a:r>
            <a:r>
              <a:rPr lang="ru-RU" sz="2400" b="1">
                <a:solidFill>
                  <a:srgbClr val="FFFF00"/>
                </a:solidFill>
              </a:rPr>
              <a:t>Отметка - правильно.</a:t>
            </a:r>
          </a:p>
        </p:txBody>
      </p:sp>
      <p:sp>
        <p:nvSpPr>
          <p:cNvPr id="232465" name="Text Box 17"/>
          <p:cNvSpPr txBox="1">
            <a:spLocks noChangeArrowheads="1"/>
          </p:cNvSpPr>
          <p:nvPr/>
        </p:nvSpPr>
        <p:spPr bwMode="auto">
          <a:xfrm>
            <a:off x="179388" y="5876927"/>
            <a:ext cx="8496300" cy="1200329"/>
          </a:xfrm>
          <a:prstGeom prst="rect">
            <a:avLst/>
          </a:prstGeom>
          <a:solidFill>
            <a:srgbClr val="000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Защита от падения 12: </a:t>
            </a:r>
            <a:br>
              <a:rPr lang="ru-RU" sz="2400" b="1">
                <a:solidFill>
                  <a:srgbClr val="FFFF00"/>
                </a:solidFill>
              </a:rPr>
            </a:br>
            <a:r>
              <a:rPr lang="ru-RU" sz="2400" b="1">
                <a:solidFill>
                  <a:srgbClr val="FFFFCC"/>
                </a:solidFill>
              </a:rPr>
              <a:t>Защитный щит отсутствует</a:t>
            </a:r>
            <a:r>
              <a:rPr lang="ru-RU" sz="2400" b="1">
                <a:solidFill>
                  <a:srgbClr val="FFFF00"/>
                </a:solidFill>
              </a:rPr>
              <a:t>.</a:t>
            </a:r>
            <a:r>
              <a:rPr lang="ru-RU" sz="2400">
                <a:solidFill>
                  <a:srgbClr val="FFFF00"/>
                </a:solidFill>
              </a:rPr>
              <a:t> </a:t>
            </a:r>
            <a:r>
              <a:rPr lang="ru-RU" sz="2400" b="1">
                <a:solidFill>
                  <a:srgbClr val="FFFF00"/>
                </a:solidFill>
              </a:rPr>
              <a:t> Отметка - неправильно.</a:t>
            </a:r>
          </a:p>
        </p:txBody>
      </p:sp>
      <p:sp>
        <p:nvSpPr>
          <p:cNvPr id="232466" name="Oval 18"/>
          <p:cNvSpPr>
            <a:spLocks noChangeArrowheads="1"/>
          </p:cNvSpPr>
          <p:nvPr/>
        </p:nvSpPr>
        <p:spPr bwMode="auto">
          <a:xfrm>
            <a:off x="1403350" y="2852738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67" name="Oval 19"/>
          <p:cNvSpPr>
            <a:spLocks noChangeArrowheads="1"/>
          </p:cNvSpPr>
          <p:nvPr/>
        </p:nvSpPr>
        <p:spPr bwMode="auto">
          <a:xfrm>
            <a:off x="2627313" y="2420938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68" name="Oval 20"/>
          <p:cNvSpPr>
            <a:spLocks noChangeArrowheads="1"/>
          </p:cNvSpPr>
          <p:nvPr/>
        </p:nvSpPr>
        <p:spPr bwMode="auto">
          <a:xfrm>
            <a:off x="3708400" y="2060575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69" name="Oval 21"/>
          <p:cNvSpPr>
            <a:spLocks noChangeArrowheads="1"/>
          </p:cNvSpPr>
          <p:nvPr/>
        </p:nvSpPr>
        <p:spPr bwMode="auto">
          <a:xfrm>
            <a:off x="4500563" y="1917700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0" name="Oval 22"/>
          <p:cNvSpPr>
            <a:spLocks noChangeArrowheads="1"/>
          </p:cNvSpPr>
          <p:nvPr/>
        </p:nvSpPr>
        <p:spPr bwMode="auto">
          <a:xfrm>
            <a:off x="6156325" y="2133600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1" name="Oval 23"/>
          <p:cNvSpPr>
            <a:spLocks noChangeArrowheads="1"/>
          </p:cNvSpPr>
          <p:nvPr/>
        </p:nvSpPr>
        <p:spPr bwMode="auto">
          <a:xfrm>
            <a:off x="5867400" y="3357563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2" name="Oval 24"/>
          <p:cNvSpPr>
            <a:spLocks noChangeArrowheads="1"/>
          </p:cNvSpPr>
          <p:nvPr/>
        </p:nvSpPr>
        <p:spPr bwMode="auto">
          <a:xfrm>
            <a:off x="3419475" y="4797425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3" name="Oval 25"/>
          <p:cNvSpPr>
            <a:spLocks noChangeArrowheads="1"/>
          </p:cNvSpPr>
          <p:nvPr/>
        </p:nvSpPr>
        <p:spPr bwMode="auto">
          <a:xfrm>
            <a:off x="2700338" y="4076700"/>
            <a:ext cx="4318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4" name="Oval 26"/>
          <p:cNvSpPr>
            <a:spLocks noChangeArrowheads="1"/>
          </p:cNvSpPr>
          <p:nvPr/>
        </p:nvSpPr>
        <p:spPr bwMode="auto">
          <a:xfrm>
            <a:off x="2627314" y="3284539"/>
            <a:ext cx="504825" cy="5048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5" name="Oval 27"/>
          <p:cNvSpPr>
            <a:spLocks noChangeArrowheads="1"/>
          </p:cNvSpPr>
          <p:nvPr/>
        </p:nvSpPr>
        <p:spPr bwMode="auto">
          <a:xfrm>
            <a:off x="4427539" y="3429001"/>
            <a:ext cx="504825" cy="5048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  <p:sp>
        <p:nvSpPr>
          <p:cNvPr id="232476" name="Oval 28"/>
          <p:cNvSpPr>
            <a:spLocks noChangeArrowheads="1"/>
          </p:cNvSpPr>
          <p:nvPr/>
        </p:nvSpPr>
        <p:spPr bwMode="auto">
          <a:xfrm>
            <a:off x="4572001" y="2636840"/>
            <a:ext cx="504825" cy="5048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 sz="240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24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24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24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24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24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24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32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2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24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324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2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324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324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324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324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324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459" grpId="0" animBg="1"/>
      <p:bldP spid="232460" grpId="0" animBg="1"/>
      <p:bldP spid="232461" grpId="0" animBg="1"/>
      <p:bldP spid="232462" grpId="0" animBg="1"/>
      <p:bldP spid="232463" grpId="0" animBg="1"/>
      <p:bldP spid="232464" grpId="0" animBg="1"/>
      <p:bldP spid="232465" grpId="0" animBg="1"/>
      <p:bldP spid="232466" grpId="0" animBg="1"/>
      <p:bldP spid="232467" grpId="0" animBg="1"/>
      <p:bldP spid="232468" grpId="0" animBg="1"/>
      <p:bldP spid="232469" grpId="0" animBg="1"/>
      <p:bldP spid="232470" grpId="0" animBg="1"/>
      <p:bldP spid="232471" grpId="0" animBg="1"/>
      <p:bldP spid="232472" grpId="0" animBg="1"/>
      <p:bldP spid="232473" grpId="0" animBg="1"/>
      <p:bldP spid="232474" grpId="0" animBg="1"/>
      <p:bldP spid="232475" grpId="0" animBg="1"/>
      <p:bldP spid="23247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Оценка риска</a:t>
            </a:r>
            <a:r>
              <a:rPr 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39341"/>
            <a:ext cx="8229600" cy="452596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        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Оценка риска производится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организацией 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для каждой идентифицированной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согласно ГОСТ 12.0.230.4 </a:t>
            </a:r>
            <a:r>
              <a:rPr lang="ru-RU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опасности.</a:t>
            </a:r>
          </a:p>
          <a:p>
            <a:pPr marL="0" indent="0" algn="just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         При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этом организация должна определить, какие идентифицированные опасности требуют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углубленного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анализа и детальной оценки риска, а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какие представляют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меньший интерес с позиции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надежного обеспечения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безопасности труда.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50275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Процесс оценки рисков, этапы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88600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Реализуемый в организации процесс оценки рисков должен состоять из следующих этапов: 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а) предварительного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состоящего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планирования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проведения оценки риска;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б) основного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включающего в себя:</a:t>
            </a:r>
          </a:p>
          <a:p>
            <a:pPr marL="0" lv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- определение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степени риска;</a:t>
            </a:r>
          </a:p>
          <a:p>
            <a:pPr marL="0" lv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- определение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допустимости степени риска;</a:t>
            </a:r>
          </a:p>
          <a:p>
            <a:pPr marL="0" indent="0" algn="just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в) заключительного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состоящего в формировании реестра результатов оценки рисков.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15778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857256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Предварительный этап</a:t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работ по оценке риска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/>
              <a:t>      </a:t>
            </a:r>
            <a:r>
              <a:rPr lang="ru-RU" sz="1800" dirty="0" smtClean="0"/>
              <a:t>а</a:t>
            </a:r>
            <a:r>
              <a:rPr lang="ru-RU" sz="1800" dirty="0"/>
              <a:t>)	определить цели и задачи проводимой оценки риска, вытекающие из причин, вызвавших </a:t>
            </a:r>
            <a:r>
              <a:rPr lang="ru-RU" sz="1800" dirty="0" smtClean="0"/>
              <a:t>необходимость </a:t>
            </a:r>
            <a:r>
              <a:rPr lang="ru-RU" sz="1800" dirty="0"/>
              <a:t>проведения оценки риска;</a:t>
            </a:r>
          </a:p>
          <a:p>
            <a:pPr marL="0" indent="0" algn="just">
              <a:buNone/>
            </a:pPr>
            <a:r>
              <a:rPr lang="ru-RU" sz="1800" dirty="0" smtClean="0"/>
              <a:t>          б</a:t>
            </a:r>
            <a:r>
              <a:rPr lang="ru-RU" sz="1800" dirty="0"/>
              <a:t>)	определить рабочие места и/или виды работ, для которых проводится оценка риска, создать </a:t>
            </a:r>
            <a:r>
              <a:rPr lang="ru-RU" sz="1800" dirty="0" smtClean="0"/>
              <a:t>их перечень </a:t>
            </a:r>
            <a:r>
              <a:rPr lang="ru-RU" sz="1800" dirty="0"/>
              <a:t>и дать их формализованное описание;</a:t>
            </a:r>
          </a:p>
          <a:p>
            <a:pPr marL="0" indent="0" algn="just">
              <a:buNone/>
            </a:pPr>
            <a:r>
              <a:rPr lang="ru-RU" sz="1800" dirty="0" smtClean="0"/>
              <a:t>          в</a:t>
            </a:r>
            <a:r>
              <a:rPr lang="ru-RU" sz="1800" dirty="0"/>
              <a:t>)	подобрать для оценки риска персонал и/или экспертов, компетентных в вопросах оценки риска;</a:t>
            </a:r>
          </a:p>
          <a:p>
            <a:pPr marL="0" indent="0" algn="just">
              <a:buNone/>
            </a:pPr>
            <a:r>
              <a:rPr lang="ru-RU" sz="1800" dirty="0" smtClean="0"/>
              <a:t>          г</a:t>
            </a:r>
            <a:r>
              <a:rPr lang="ru-RU" sz="1800" dirty="0"/>
              <a:t>)	установить источники информации о безопасности/опасности рабочих мест и видов работ, </a:t>
            </a:r>
            <a:r>
              <a:rPr lang="ru-RU" sz="1800" dirty="0" smtClean="0"/>
              <a:t>подвергаемых </a:t>
            </a:r>
            <a:r>
              <a:rPr lang="ru-RU" sz="1800" dirty="0"/>
              <a:t>оценке риска;</a:t>
            </a:r>
          </a:p>
          <a:p>
            <a:pPr marL="0" indent="0" algn="just">
              <a:buNone/>
            </a:pPr>
            <a:r>
              <a:rPr lang="ru-RU" sz="1800" dirty="0" smtClean="0"/>
              <a:t>          д</a:t>
            </a:r>
            <a:r>
              <a:rPr lang="ru-RU" sz="1800" dirty="0"/>
              <a:t>)	уяснить исходные данные и ограничения, обуславливающие особенности проведения </a:t>
            </a:r>
            <a:r>
              <a:rPr lang="ru-RU" sz="1800" dirty="0" smtClean="0"/>
              <a:t>оценки риска </a:t>
            </a:r>
            <a:r>
              <a:rPr lang="ru-RU" sz="1800" dirty="0"/>
              <a:t>для рабочих мест и видов работ организации;</a:t>
            </a:r>
          </a:p>
          <a:p>
            <a:pPr marL="0" indent="0" algn="just">
              <a:buNone/>
            </a:pPr>
            <a:r>
              <a:rPr lang="ru-RU" sz="1800" dirty="0" smtClean="0"/>
              <a:t>          е</a:t>
            </a:r>
            <a:r>
              <a:rPr lang="ru-RU" sz="1800" dirty="0"/>
              <a:t>)	обоснованно выбрать методы оценки риска, которые организация планирует использовать </a:t>
            </a:r>
            <a:r>
              <a:rPr lang="ru-RU" sz="1800" dirty="0" smtClean="0"/>
              <a:t>в дальнейшем</a:t>
            </a:r>
            <a:r>
              <a:rPr lang="ru-RU" sz="1800" dirty="0"/>
              <a:t>, и на их основе разработать и утвердить «Методику проведения оценки риска» (см. раздел </a:t>
            </a:r>
            <a:r>
              <a:rPr lang="ru-RU" sz="1800" dirty="0" smtClean="0"/>
              <a:t>6 настоящего </a:t>
            </a:r>
            <a:r>
              <a:rPr lang="ru-RU" sz="1800" dirty="0"/>
              <a:t>стандарта).</a:t>
            </a:r>
          </a:p>
          <a:p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xmlns="" val="46191955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829</TotalTime>
  <Words>1594</Words>
  <Application>Microsoft Office PowerPoint</Application>
  <PresentationFormat>Экран (4:3)</PresentationFormat>
  <Paragraphs>126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МЕТОДЫ ОЦЕНКИ РИСКА   </vt:lpstr>
      <vt:lpstr>Слайд 2</vt:lpstr>
      <vt:lpstr>Методы оценки риска. Термины </vt:lpstr>
      <vt:lpstr>Содержание процедур идентификации опасностей и оценки риска</vt:lpstr>
      <vt:lpstr>Слайд 5</vt:lpstr>
      <vt:lpstr>Слайд 6</vt:lpstr>
      <vt:lpstr>Оценка риска </vt:lpstr>
      <vt:lpstr>Процесс оценки рисков, этапы </vt:lpstr>
      <vt:lpstr>Предварительный этап работ по оценке риска</vt:lpstr>
      <vt:lpstr>Основной этап  работ по оценке риска</vt:lpstr>
      <vt:lpstr>Приемы оценки риска</vt:lpstr>
      <vt:lpstr>Выбор методов оценки риска </vt:lpstr>
      <vt:lpstr>Оценка риска впервые</vt:lpstr>
      <vt:lpstr>Оценка риска повторно  </vt:lpstr>
      <vt:lpstr>Определение степени возможности (вероятности)  реализации опасностей, степени значимости (тяжести) последствий и последующего определения степени риска</vt:lpstr>
      <vt:lpstr>Заключительный этап работ по оценке риска </vt:lpstr>
      <vt:lpstr>«Методика проведения оценки риска»   </vt:lpstr>
      <vt:lpstr>«Реестр оцененных рисков»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Аск</cp:lastModifiedBy>
  <cp:revision>169</cp:revision>
  <dcterms:created xsi:type="dcterms:W3CDTF">2019-12-24T05:16:38Z</dcterms:created>
  <dcterms:modified xsi:type="dcterms:W3CDTF">2020-02-22T06:41:38Z</dcterms:modified>
</cp:coreProperties>
</file>