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71" r:id="rId4"/>
    <p:sldId id="273" r:id="rId5"/>
    <p:sldId id="270" r:id="rId6"/>
    <p:sldId id="272" r:id="rId7"/>
    <p:sldId id="257" r:id="rId8"/>
    <p:sldId id="261" r:id="rId9"/>
    <p:sldId id="259" r:id="rId10"/>
    <p:sldId id="258" r:id="rId11"/>
    <p:sldId id="274" r:id="rId12"/>
    <p:sldId id="260" r:id="rId13"/>
    <p:sldId id="262" r:id="rId14"/>
    <p:sldId id="263" r:id="rId15"/>
    <p:sldId id="275" r:id="rId16"/>
    <p:sldId id="264" r:id="rId17"/>
    <p:sldId id="265" r:id="rId18"/>
    <p:sldId id="268" r:id="rId19"/>
    <p:sldId id="266" r:id="rId20"/>
    <p:sldId id="267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988841"/>
            <a:ext cx="7772400" cy="16116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Порядок разработки, оформления, утверждения </a:t>
            </a:r>
            <a:r>
              <a:rPr lang="ru-RU" dirty="0" smtClean="0"/>
              <a:t>реестра опасностей</a:t>
            </a:r>
            <a:r>
              <a:rPr lang="ru-RU" dirty="0" smtClean="0"/>
              <a:t>, подлежащих оценке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54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</a:rPr>
              <a:t>2 этап ИДЕНТИФИКАЦИИ 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sz="3300" dirty="0" smtClean="0"/>
              <a:t>Создание </a:t>
            </a:r>
            <a:r>
              <a:rPr lang="ru-RU" sz="3300" dirty="0">
                <a:solidFill>
                  <a:srgbClr val="FF0000"/>
                </a:solidFill>
              </a:rPr>
              <a:t>«Классификатора опасностей</a:t>
            </a:r>
            <a:r>
              <a:rPr lang="ru-RU" sz="3300" dirty="0" smtClean="0">
                <a:solidFill>
                  <a:srgbClr val="FF0000"/>
                </a:solidFill>
              </a:rPr>
              <a:t>» </a:t>
            </a:r>
            <a:r>
              <a:rPr lang="ru-RU" sz="3300" dirty="0"/>
              <a:t>— локального нормативного документа, создаваемого организацией в рамках действующей системы управления охраной труда применительно к специфике и особенностям своего </a:t>
            </a:r>
            <a:r>
              <a:rPr lang="ru-RU" sz="3300" dirty="0" smtClean="0"/>
              <a:t>производства, на основе которого проводится идентификация </a:t>
            </a:r>
            <a:r>
              <a:rPr lang="ru-RU" sz="3300" dirty="0"/>
              <a:t>опасностей на конкретных местах и в процессе выполнения конкретных </a:t>
            </a:r>
            <a:r>
              <a:rPr lang="ru-RU" sz="3300" dirty="0" smtClean="0"/>
              <a:t>работ</a:t>
            </a:r>
          </a:p>
          <a:p>
            <a:pPr marL="0" indent="0" algn="just">
              <a:buNone/>
            </a:pPr>
            <a:r>
              <a:rPr lang="ru-RU" sz="3300" dirty="0" smtClean="0">
                <a:solidFill>
                  <a:srgbClr val="FF0000"/>
                </a:solidFill>
              </a:rPr>
              <a:t>          «</a:t>
            </a:r>
            <a:r>
              <a:rPr lang="ru-RU" sz="3300" dirty="0">
                <a:solidFill>
                  <a:srgbClr val="FF0000"/>
                </a:solidFill>
              </a:rPr>
              <a:t>Классификатор </a:t>
            </a:r>
            <a:r>
              <a:rPr lang="ru-RU" sz="3300" dirty="0" smtClean="0">
                <a:solidFill>
                  <a:srgbClr val="FF0000"/>
                </a:solidFill>
              </a:rPr>
              <a:t>опасностей» </a:t>
            </a:r>
            <a:r>
              <a:rPr lang="ru-RU" sz="3300" dirty="0" smtClean="0"/>
              <a:t>представляет </a:t>
            </a:r>
            <a:r>
              <a:rPr lang="ru-RU" sz="3300" dirty="0"/>
              <a:t>собой полную номенклатуру всех существующих в организации опасностей и создается на основе всей имеющейся информации обо всех возможных опасностях данного производства.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465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2533" y="298911"/>
            <a:ext cx="4757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Типовое положение о СУОТ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654" y="960428"/>
            <a:ext cx="8248312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35. В качестве опасностей, представляющих угрозу жизни и здоровью работников, работодатель исходя из специфики своей деятельности вправе рассматривать любые из следующих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механические опасности: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падения из-за потери равновесия, в том числе при спотыкании или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подскальзывании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при передвижении по скользким поверхностям или мокрым полам;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падения с высоты, в том числе из-за отсутствия ограждения, из-за обрыва троса, в котлован, в шахту при подъеме или спуске при нештатной ситуации;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падения из-за внезапного появления на пути следования большого перепада высот;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удара;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быть уколотым или проткнутым в результате воздействия движущихся колющих частей механизмов, машин;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</a:t>
            </a:r>
            <a:r>
              <a:rPr lang="ru-RU" sz="14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натыкания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 неподвижную колющую поверхность (острие);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запутаться, в том числе в растянутых по полу сварочных проводах, тросах, нитях;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затягивания или попадания в ловушку;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затягивания в подвижные части машин и механизмов;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наматывания волос, частей одежды, средств индивидуальной защиты;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воздействия жидкости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воздействия газа под давлением при выбросе (прорыве);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воздействия механического упругого элемента;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травмирования от трения или абразивного воздействия при соприкосновении;</a:t>
            </a:r>
          </a:p>
          <a:p>
            <a:pPr marL="171450" indent="-171450">
              <a:buFont typeface="Courier New" panose="02070309020205020404" pitchFamily="49" charset="0"/>
              <a:buChar char="-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опасность раздавливания, в том числе из-за наезда транспортного средства, из-за попадания под движущиеся части механизмов, из-за обрушения горной породы, из-за падения пиломатериалов, из-за падения;</a:t>
            </a:r>
          </a:p>
          <a:p>
            <a:pPr algn="just"/>
            <a:endParaRPr lang="ru-RU" sz="1100" b="1" dirty="0" smtClean="0">
              <a:solidFill>
                <a:srgbClr val="002060"/>
              </a:solidFill>
            </a:endParaRPr>
          </a:p>
          <a:p>
            <a:pPr algn="just"/>
            <a:endParaRPr lang="ru-RU" sz="1100" b="1" dirty="0" smtClean="0">
              <a:solidFill>
                <a:srgbClr val="002060"/>
              </a:solidFill>
            </a:endParaRPr>
          </a:p>
          <a:p>
            <a:pPr algn="just"/>
            <a:endParaRPr lang="ru-RU" sz="11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8858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 </a:t>
            </a:r>
            <a:r>
              <a:rPr lang="ru-RU" sz="4000" b="1" dirty="0">
                <a:solidFill>
                  <a:srgbClr val="C00000"/>
                </a:solidFill>
              </a:rPr>
              <a:t>этап ИДЕНТИФИКАЦИИ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      </a:t>
            </a:r>
            <a:r>
              <a:rPr lang="ru-RU" sz="3300" b="1" i="1" dirty="0" smtClean="0">
                <a:solidFill>
                  <a:srgbClr val="FF0000"/>
                </a:solidFill>
              </a:rPr>
              <a:t>Заключительный </a:t>
            </a:r>
            <a:r>
              <a:rPr lang="ru-RU" sz="3300" b="1" i="1" dirty="0">
                <a:solidFill>
                  <a:srgbClr val="FF0000"/>
                </a:solidFill>
              </a:rPr>
              <a:t>(результирующий) </a:t>
            </a:r>
            <a:r>
              <a:rPr lang="ru-RU" sz="3300" b="1" i="1" dirty="0" smtClean="0">
                <a:solidFill>
                  <a:srgbClr val="FF0000"/>
                </a:solidFill>
              </a:rPr>
              <a:t>этап </a:t>
            </a:r>
            <a:r>
              <a:rPr lang="ru-RU" sz="3300" dirty="0" smtClean="0"/>
              <a:t>— </a:t>
            </a:r>
            <a:r>
              <a:rPr lang="ru-RU" sz="3300" dirty="0"/>
              <a:t>заключается в анализе полученных результатов идентификации опасностей, в прогнозировании возможных сценариев возникновения и развития опасной ситуации на местах идентификации, в том числе на различных этапах выполнения работ, в проверке полноты и правильности проведенной идентификации опасностей, в устранении возможно допущенных недостатков и в дополнении новой информации об источниках опасностей.</a:t>
            </a:r>
          </a:p>
          <a:p>
            <a:pPr marL="0" indent="0" algn="just">
              <a:buNone/>
            </a:pPr>
            <a:r>
              <a:rPr lang="ru-RU" sz="3300" dirty="0" smtClean="0"/>
              <a:t>          Организации </a:t>
            </a:r>
            <a:r>
              <a:rPr lang="ru-RU" sz="3300" dirty="0"/>
              <a:t>следует установить порядок документирования результирующего (или заключительного) этапа идентификации опасностей.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178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 </a:t>
            </a:r>
            <a:r>
              <a:rPr lang="ru-RU" sz="4000" b="1" dirty="0">
                <a:solidFill>
                  <a:srgbClr val="C00000"/>
                </a:solidFill>
              </a:rPr>
              <a:t>этап ИДЕНТИФИКАЦИИ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184576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buNone/>
            </a:pPr>
            <a:r>
              <a:rPr lang="ru-RU" sz="8600" dirty="0" smtClean="0"/>
              <a:t>          Создание </a:t>
            </a:r>
            <a:r>
              <a:rPr lang="ru-RU" sz="8600" dirty="0" smtClean="0">
                <a:solidFill>
                  <a:srgbClr val="FF0000"/>
                </a:solidFill>
              </a:rPr>
              <a:t>«Реестра идентифицированных опасностей»</a:t>
            </a:r>
            <a:r>
              <a:rPr lang="ru-RU" sz="8600" dirty="0" smtClean="0"/>
              <a:t> должен охватывать все идентифицированные опасности:</a:t>
            </a:r>
          </a:p>
          <a:p>
            <a:pPr marL="0" indent="0" algn="just">
              <a:buNone/>
            </a:pPr>
            <a:r>
              <a:rPr lang="ru-RU" sz="8600" dirty="0" smtClean="0"/>
              <a:t>          а)	для всего работающего в организации и под контролем организации персонала (собственные работники и иные работающие лица), включая практику привлечения персонала подрядчиков и субподрядчиков;</a:t>
            </a:r>
          </a:p>
          <a:p>
            <a:pPr marL="0" indent="0" algn="just">
              <a:buNone/>
            </a:pPr>
            <a:r>
              <a:rPr lang="ru-RU" sz="8600" dirty="0" smtClean="0"/>
              <a:t>          б)	на всех этапах выполнения работ/ технологического/производственного процесса;</a:t>
            </a:r>
          </a:p>
          <a:p>
            <a:pPr marL="0" indent="0" algn="just">
              <a:buNone/>
            </a:pPr>
            <a:r>
              <a:rPr lang="ru-RU" sz="8600" dirty="0" smtClean="0"/>
              <a:t>          в)	во всех ситуациях, включая все возможные нештатные, опасные и аварийные ситуации.</a:t>
            </a:r>
          </a:p>
          <a:p>
            <a:pPr marL="0" indent="0">
              <a:buNone/>
            </a:pPr>
            <a:r>
              <a:rPr lang="ru-RU" sz="7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22948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 </a:t>
            </a:r>
            <a:r>
              <a:rPr lang="ru-RU" sz="4000" b="1" dirty="0">
                <a:solidFill>
                  <a:srgbClr val="C00000"/>
                </a:solidFill>
              </a:rPr>
              <a:t>этап ИДЕНТИФИКАЦИИ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  <a:r>
              <a:rPr lang="ru-RU" sz="3300" dirty="0" smtClean="0"/>
              <a:t>Структуру </a:t>
            </a:r>
            <a:r>
              <a:rPr lang="ru-RU" sz="3300" dirty="0"/>
              <a:t>и порядок ведения </a:t>
            </a:r>
            <a:r>
              <a:rPr lang="ru-RU" sz="3300" dirty="0">
                <a:solidFill>
                  <a:srgbClr val="FF0000"/>
                </a:solidFill>
              </a:rPr>
              <a:t>«Реестра идентифицированных опасностей»</a:t>
            </a:r>
            <a:r>
              <a:rPr lang="ru-RU" sz="3300" dirty="0"/>
              <a:t> организация определяет самостоятельно в своих локальных нормативных актах, исходя из </a:t>
            </a:r>
            <a:r>
              <a:rPr lang="ru-RU" sz="3300" dirty="0" smtClean="0"/>
              <a:t>специфики (особенностей</a:t>
            </a:r>
            <a:r>
              <a:rPr lang="ru-RU" sz="3300" dirty="0"/>
              <a:t>) своего производства и требований национального законодательства.</a:t>
            </a:r>
          </a:p>
          <a:p>
            <a:pPr marL="0" indent="0" algn="just">
              <a:buNone/>
            </a:pPr>
            <a:r>
              <a:rPr lang="ru-RU" sz="3300" dirty="0" smtClean="0"/>
              <a:t>          Наиболее целесообразная структура </a:t>
            </a:r>
            <a:r>
              <a:rPr lang="ru-RU" sz="3300" dirty="0">
                <a:solidFill>
                  <a:srgbClr val="FF0000"/>
                </a:solidFill>
              </a:rPr>
              <a:t>«Реестра идентифицированных опасностей» </a:t>
            </a:r>
            <a:r>
              <a:rPr lang="ru-RU" sz="3300" dirty="0"/>
              <a:t>является классическая традиционная структура, увязанная с системой организации производства: рабочие места, подразделения, структурные подразделения, организация в целом. Все идентифицированные опасности описывают в данной структуре.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055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2988" y="393702"/>
            <a:ext cx="7656512" cy="454025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3600" b="1" dirty="0">
                <a:latin typeface="+mj-lt"/>
                <a:cs typeface="Arial" pitchFamily="34" charset="0"/>
              </a:rPr>
              <a:t>СОУТ и реестр опасностей</a:t>
            </a: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395288" y="1171577"/>
            <a:ext cx="4052887" cy="1400175"/>
          </a:xfrm>
          <a:prstGeom prst="downArrowCallout">
            <a:avLst>
              <a:gd name="adj1" fmla="val 130578"/>
              <a:gd name="adj2" fmla="val 155228"/>
              <a:gd name="adj3" fmla="val 16667"/>
              <a:gd name="adj4" fmla="val 6192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СОУТ (формирование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перечня вредных факторов</a:t>
            </a:r>
            <a:r>
              <a:rPr lang="ru-RU" sz="2000" b="1" dirty="0">
                <a:solidFill>
                  <a:schemeClr val="bg1"/>
                </a:solidFill>
                <a:cs typeface="Tahoma" pitchFamily="34" charset="0"/>
              </a:rPr>
              <a:t>)</a:t>
            </a:r>
          </a:p>
        </p:txBody>
      </p:sp>
      <p:sp>
        <p:nvSpPr>
          <p:cNvPr id="7" name="AutoShape 15"/>
          <p:cNvSpPr>
            <a:spLocks noChangeArrowheads="1"/>
          </p:cNvSpPr>
          <p:nvPr/>
        </p:nvSpPr>
        <p:spPr bwMode="auto">
          <a:xfrm>
            <a:off x="395289" y="2801938"/>
            <a:ext cx="4200525" cy="1484312"/>
          </a:xfrm>
          <a:prstGeom prst="downArrowCallout">
            <a:avLst>
              <a:gd name="adj1" fmla="val 142745"/>
              <a:gd name="adj2" fmla="val 142745"/>
              <a:gd name="adj3" fmla="val 16667"/>
              <a:gd name="adj4" fmla="val 66667"/>
            </a:avLst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Формирование перечня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опасных факторов</a:t>
            </a:r>
          </a:p>
        </p:txBody>
      </p:sp>
      <p:sp>
        <p:nvSpPr>
          <p:cNvPr id="8" name="Rectangle 17"/>
          <p:cNvSpPr>
            <a:spLocks noChangeArrowheads="1"/>
          </p:cNvSpPr>
          <p:nvPr/>
        </p:nvSpPr>
        <p:spPr bwMode="auto">
          <a:xfrm>
            <a:off x="395289" y="4695825"/>
            <a:ext cx="4089400" cy="1314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Дополнение перечня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ВиОПФ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факторами,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 включенными в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нормативные документы</a:t>
            </a: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4787900" y="3194050"/>
            <a:ext cx="4089400" cy="6858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Реестр опасностей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проведения оценки рисков</a:t>
            </a:r>
          </a:p>
        </p:txBody>
      </p:sp>
      <p:cxnSp>
        <p:nvCxnSpPr>
          <p:cNvPr id="11" name="Соединительная линия уступом 9"/>
          <p:cNvCxnSpPr>
            <a:stCxn id="8" idx="3"/>
          </p:cNvCxnSpPr>
          <p:nvPr/>
        </p:nvCxnSpPr>
        <p:spPr bwMode="auto">
          <a:xfrm flipV="1">
            <a:off x="4484688" y="3879850"/>
            <a:ext cx="1149350" cy="1473200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7"/>
          <p:cNvCxnSpPr>
            <a:endCxn id="5" idx="3"/>
          </p:cNvCxnSpPr>
          <p:nvPr/>
        </p:nvCxnSpPr>
        <p:spPr bwMode="auto">
          <a:xfrm rot="16200000" flipV="1">
            <a:off x="4246564" y="1806577"/>
            <a:ext cx="1589087" cy="1185863"/>
          </a:xfrm>
          <a:prstGeom prst="bentConnector2">
            <a:avLst/>
          </a:prstGeom>
          <a:ln>
            <a:headEnd type="none" w="med" len="med"/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6024" name="Picture 2" descr="http://www.eatoninternationalconsulting.com/wp-content/uploads/2011/08/iStock-Process-BW-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94400" y="4495800"/>
            <a:ext cx="3149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3 </a:t>
            </a:r>
            <a:r>
              <a:rPr lang="ru-RU" sz="4000" b="1" dirty="0">
                <a:solidFill>
                  <a:srgbClr val="C00000"/>
                </a:solidFill>
              </a:rPr>
              <a:t>этап ИДЕНТИФИКАЦИИ 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buNone/>
            </a:pPr>
            <a:r>
              <a:rPr lang="ru-RU" sz="3300" dirty="0" smtClean="0"/>
              <a:t>          Все </a:t>
            </a:r>
            <a:r>
              <a:rPr lang="ru-RU" sz="3300" dirty="0"/>
              <a:t>опасности в процессе идентификации делят на следующие основные группы:</a:t>
            </a:r>
          </a:p>
          <a:p>
            <a:pPr marL="0" indent="0" algn="just">
              <a:buNone/>
            </a:pPr>
            <a:r>
              <a:rPr lang="ru-RU" sz="3300" dirty="0" smtClean="0"/>
              <a:t>         а</a:t>
            </a:r>
            <a:r>
              <a:rPr lang="ru-RU" sz="3300" dirty="0"/>
              <a:t>)	</a:t>
            </a:r>
            <a:r>
              <a:rPr lang="ru-RU" sz="3300" b="1" i="1" dirty="0"/>
              <a:t>опасности</a:t>
            </a:r>
            <a:r>
              <a:rPr lang="ru-RU" sz="3300" dirty="0"/>
              <a:t>, источники которых связаны </a:t>
            </a:r>
            <a:r>
              <a:rPr lang="ru-RU" sz="3300" b="1" i="1" dirty="0">
                <a:solidFill>
                  <a:srgbClr val="FF0000"/>
                </a:solidFill>
              </a:rPr>
              <a:t>с производственной средой;</a:t>
            </a:r>
          </a:p>
          <a:p>
            <a:pPr marL="0" indent="0" algn="just">
              <a:buNone/>
            </a:pPr>
            <a:r>
              <a:rPr lang="ru-RU" sz="3300" dirty="0" smtClean="0"/>
              <a:t>         б</a:t>
            </a:r>
            <a:r>
              <a:rPr lang="ru-RU" sz="3300" dirty="0"/>
              <a:t>)	</a:t>
            </a:r>
            <a:r>
              <a:rPr lang="ru-RU" sz="3300" b="1" i="1" dirty="0"/>
              <a:t>опасности</a:t>
            </a:r>
            <a:r>
              <a:rPr lang="ru-RU" sz="3300" dirty="0"/>
              <a:t>, источники которых связаны </a:t>
            </a:r>
            <a:r>
              <a:rPr lang="ru-RU" sz="3300" b="1" i="1" dirty="0">
                <a:solidFill>
                  <a:srgbClr val="FF0000"/>
                </a:solidFill>
              </a:rPr>
              <a:t>с особенностями производственных процессов </a:t>
            </a:r>
            <a:r>
              <a:rPr lang="ru-RU" sz="3300" dirty="0"/>
              <a:t>(производственных операций), включая используемое оборудование, сырье, материалы, инструмент, приспособления и т.п.;</a:t>
            </a:r>
          </a:p>
          <a:p>
            <a:pPr marL="0" indent="0" algn="just">
              <a:buNone/>
            </a:pPr>
            <a:r>
              <a:rPr lang="ru-RU" sz="3300" dirty="0" smtClean="0"/>
              <a:t>          в</a:t>
            </a:r>
            <a:r>
              <a:rPr lang="ru-RU" sz="3300" dirty="0"/>
              <a:t>)	</a:t>
            </a:r>
            <a:r>
              <a:rPr lang="ru-RU" sz="3300" b="1" i="1" dirty="0"/>
              <a:t>опасности</a:t>
            </a:r>
            <a:r>
              <a:rPr lang="ru-RU" sz="3300" dirty="0"/>
              <a:t>, источники которых связаны </a:t>
            </a:r>
            <a:r>
              <a:rPr lang="ru-RU" sz="3300" b="1" i="1" dirty="0">
                <a:solidFill>
                  <a:srgbClr val="FF0000"/>
                </a:solidFill>
              </a:rPr>
              <a:t>с трудовым процессом</a:t>
            </a:r>
            <a:r>
              <a:rPr lang="ru-RU" sz="3300" dirty="0"/>
              <a:t>, видами работ, рабочими операциями, включая влияние человеческого фактора.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34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Опасности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источники которых связаны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производственной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средой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/>
              <a:t>а)	вещества, присутствующие на рабочем месте (в рабочей зоне);</a:t>
            </a:r>
          </a:p>
          <a:p>
            <a:pPr marL="0" indent="0">
              <a:buNone/>
            </a:pPr>
            <a:r>
              <a:rPr lang="ru-RU" sz="2400" dirty="0" smtClean="0"/>
              <a:t>б</a:t>
            </a:r>
            <a:r>
              <a:rPr lang="ru-RU" sz="2400" dirty="0"/>
              <a:t>)	физические и/или биологические среды, содержащие микроорганизмы (находящиеся в биообъектах, в объеме и/или на поверхности иных физических объектов) и/или живые существа, не являющиеся микроорганизмами;</a:t>
            </a:r>
          </a:p>
          <a:p>
            <a:pPr marL="0" indent="0">
              <a:buNone/>
            </a:pPr>
            <a:r>
              <a:rPr lang="ru-RU" sz="2400" dirty="0" smtClean="0"/>
              <a:t>в</a:t>
            </a:r>
            <a:r>
              <a:rPr lang="ru-RU" sz="2400" dirty="0"/>
              <a:t>)	физические поля, излучения и иные опасные и/или вредные свойства физической природы и соответствующие способы распространения.</a:t>
            </a: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5716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Опасности, источники которых связаны </a:t>
            </a:r>
            <a:b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производственной средой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400" dirty="0" smtClean="0"/>
              <a:t>          Особое </a:t>
            </a:r>
            <a:r>
              <a:rPr lang="ru-RU" sz="2400" dirty="0"/>
              <a:t>внимание следует уделить: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          а</a:t>
            </a:r>
            <a:r>
              <a:rPr lang="ru-RU" sz="2400" dirty="0"/>
              <a:t>) качеству воздушной среды, структуре воздушных потоков и  микроклимата;</a:t>
            </a:r>
          </a:p>
          <a:p>
            <a:pPr marL="0" indent="0" algn="just">
              <a:buNone/>
            </a:pPr>
            <a:r>
              <a:rPr lang="ru-RU" sz="2400" dirty="0" smtClean="0"/>
              <a:t>          б) веществам</a:t>
            </a:r>
            <a:r>
              <a:rPr lang="ru-RU" sz="2400" dirty="0"/>
              <a:t>, которые могут распространяться в воздушной и/или водной среде;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в) горючим </a:t>
            </a:r>
            <a:r>
              <a:rPr lang="ru-RU" sz="2400" dirty="0"/>
              <a:t>и легко воспламеняющимся веществам; </a:t>
            </a:r>
            <a:r>
              <a:rPr lang="ru-RU" sz="2400" dirty="0" smtClean="0"/>
              <a:t>         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г</a:t>
            </a:r>
            <a:r>
              <a:rPr lang="ru-RU" sz="2400" dirty="0"/>
              <a:t>)	гравитации (силе тяжести);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д) вибрации</a:t>
            </a:r>
            <a:r>
              <a:rPr lang="ru-RU" sz="2400" dirty="0"/>
              <a:t>; шуму; ультра- и инфразвуку;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          е) световой </a:t>
            </a:r>
            <a:r>
              <a:rPr lang="ru-RU" sz="2400" dirty="0"/>
              <a:t>среде;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          ж) неионизирующим </a:t>
            </a:r>
            <a:r>
              <a:rPr lang="ru-RU" sz="2400" dirty="0"/>
              <a:t>и ионизирующим излучениям.</a:t>
            </a:r>
          </a:p>
        </p:txBody>
      </p:sp>
    </p:spTree>
    <p:extLst>
      <p:ext uri="{BB962C8B-B14F-4D97-AF65-F5344CB8AC3E}">
        <p14:creationId xmlns:p14="http://schemas.microsoft.com/office/powerpoint/2010/main" val="2849149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Опасности</a:t>
            </a:r>
            <a:r>
              <a:rPr lang="ru-RU" sz="2800" b="1" dirty="0">
                <a:solidFill>
                  <a:srgbClr val="FF0000"/>
                </a:solidFill>
              </a:rPr>
              <a:t>, источники которых связаны </a:t>
            </a: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с </a:t>
            </a:r>
            <a:r>
              <a:rPr lang="ru-RU" sz="2800" b="1" dirty="0">
                <a:solidFill>
                  <a:srgbClr val="FF0000"/>
                </a:solidFill>
              </a:rPr>
              <a:t>особенностями производственных процессов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400" dirty="0"/>
              <a:t> </a:t>
            </a:r>
            <a:r>
              <a:rPr lang="ru-RU" sz="3400" dirty="0" smtClean="0"/>
              <a:t>         а) особенности </a:t>
            </a:r>
            <a:r>
              <a:rPr lang="ru-RU" sz="3400" dirty="0"/>
              <a:t>поддержания запланированных технологических параметров производственных процессов и осуществления производственных операций;</a:t>
            </a:r>
          </a:p>
          <a:p>
            <a:pPr marL="0" indent="0" algn="just">
              <a:buNone/>
            </a:pPr>
            <a:r>
              <a:rPr lang="ru-RU" sz="3400" dirty="0" smtClean="0"/>
              <a:t>          б) сырье, материалы, используемые вещества, промежуточные продукты, </a:t>
            </a:r>
            <a:r>
              <a:rPr lang="ru-RU" sz="3400" dirty="0"/>
              <a:t>их </a:t>
            </a:r>
            <a:r>
              <a:rPr lang="ru-RU" sz="3400" dirty="0" smtClean="0"/>
              <a:t>агрегаты, иная исходная, промежуточная </a:t>
            </a:r>
            <a:r>
              <a:rPr lang="ru-RU" sz="3400" dirty="0"/>
              <a:t>и </a:t>
            </a:r>
            <a:r>
              <a:rPr lang="ru-RU" sz="3400" dirty="0" smtClean="0"/>
              <a:t>окончательная </a:t>
            </a:r>
            <a:r>
              <a:rPr lang="ru-RU" sz="3400" dirty="0"/>
              <a:t>(</a:t>
            </a:r>
            <a:r>
              <a:rPr lang="ru-RU" sz="3400" dirty="0" smtClean="0"/>
              <a:t>товарная) продукция;</a:t>
            </a:r>
            <a:endParaRPr lang="ru-RU" sz="3400" dirty="0"/>
          </a:p>
          <a:p>
            <a:pPr marL="0" indent="0" algn="just">
              <a:buNone/>
            </a:pPr>
            <a:r>
              <a:rPr lang="ru-RU" sz="3400" dirty="0" smtClean="0"/>
              <a:t>          в) монтаж, наладка </a:t>
            </a:r>
            <a:r>
              <a:rPr lang="ru-RU" sz="3400" dirty="0"/>
              <a:t>режима устойчивой заданной работы стационарного и движущегося оборудования;</a:t>
            </a:r>
          </a:p>
          <a:p>
            <a:pPr marL="0" indent="0" algn="just">
              <a:buNone/>
            </a:pPr>
            <a:r>
              <a:rPr lang="ru-RU" sz="3400" dirty="0" smtClean="0"/>
              <a:t>          г</a:t>
            </a:r>
            <a:r>
              <a:rPr lang="ru-RU" sz="3400" dirty="0"/>
              <a:t>)	</a:t>
            </a:r>
            <a:r>
              <a:rPr lang="ru-RU" sz="3400" dirty="0" smtClean="0"/>
              <a:t>эксплуатация </a:t>
            </a:r>
            <a:r>
              <a:rPr lang="ru-RU" sz="3400" dirty="0"/>
              <a:t>оборудования и самодвижущегося транспорта;</a:t>
            </a:r>
          </a:p>
          <a:p>
            <a:pPr marL="0" indent="0" algn="just">
              <a:buNone/>
            </a:pPr>
            <a:r>
              <a:rPr lang="ru-RU" sz="3400" dirty="0" smtClean="0"/>
              <a:t>          д) техническое обслуживание </a:t>
            </a:r>
            <a:r>
              <a:rPr lang="ru-RU" sz="3400" dirty="0"/>
              <a:t>(разных степеней и периодичности), </a:t>
            </a:r>
            <a:r>
              <a:rPr lang="ru-RU" sz="3400" dirty="0" smtClean="0"/>
              <a:t>техническое диагностирование </a:t>
            </a:r>
            <a:r>
              <a:rPr lang="ru-RU" sz="3400" dirty="0"/>
              <a:t>и </a:t>
            </a:r>
            <a:r>
              <a:rPr lang="ru-RU" sz="3400" dirty="0" smtClean="0"/>
              <a:t>наладка, ремонт </a:t>
            </a:r>
            <a:r>
              <a:rPr lang="ru-RU" sz="3400" dirty="0"/>
              <a:t>и </a:t>
            </a:r>
            <a:r>
              <a:rPr lang="ru-RU" sz="3400" dirty="0" smtClean="0"/>
              <a:t>модернизация, консервация </a:t>
            </a:r>
            <a:r>
              <a:rPr lang="ru-RU" sz="3400" dirty="0"/>
              <a:t>и </a:t>
            </a:r>
            <a:r>
              <a:rPr lang="ru-RU" sz="3400" dirty="0" smtClean="0"/>
              <a:t>демонтаж </a:t>
            </a:r>
            <a:r>
              <a:rPr lang="ru-RU" sz="3400" dirty="0"/>
              <a:t>производственного оборудования. включая обновление средств механизации и инструмента.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842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00042"/>
            <a:ext cx="7929618" cy="523321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ИДЕНТИФИКАЦИЯ ОПАСНОСТЕЙ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ГОСТ </a:t>
            </a:r>
            <a:r>
              <a:rPr lang="ru-RU" sz="2400" b="1" dirty="0">
                <a:solidFill>
                  <a:schemeClr val="tx1"/>
                </a:solidFill>
              </a:rPr>
              <a:t>12.0.230.4—2018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МЕЖГОСУДАРСТВЕННЫЙ СТАНДАРТ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Система стандартов безопасности труда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СИСТЕМЫ УПРАВЛЕНИЯ ОХРАНОЙ ТРУДА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Методы идентификации опасностей на различных этапах выполнения работ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Occupational safety standards system Occupational safety and health management systems. Methods of hazards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identification for various period of working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</a:rPr>
              <a:t>Дата введения — 2019—06—01</a:t>
            </a: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31805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О</a:t>
            </a:r>
            <a:r>
              <a:rPr lang="ru-RU" sz="2400" b="1" dirty="0" smtClean="0">
                <a:solidFill>
                  <a:srgbClr val="FF0000"/>
                </a:solidFill>
              </a:rPr>
              <a:t>пасности</a:t>
            </a:r>
            <a:r>
              <a:rPr lang="ru-RU" sz="2400" b="1" dirty="0">
                <a:solidFill>
                  <a:srgbClr val="FF0000"/>
                </a:solidFill>
              </a:rPr>
              <a:t>, источники которых связаны </a:t>
            </a:r>
            <a:r>
              <a:rPr lang="ru-RU" sz="2400" b="1" dirty="0" smtClean="0">
                <a:solidFill>
                  <a:srgbClr val="FF0000"/>
                </a:solidFill>
              </a:rPr>
              <a:t/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с </a:t>
            </a:r>
            <a:r>
              <a:rPr lang="ru-RU" sz="2400" b="1" dirty="0">
                <a:solidFill>
                  <a:srgbClr val="FF0000"/>
                </a:solidFill>
              </a:rPr>
              <a:t>трудовым </a:t>
            </a:r>
            <a:r>
              <a:rPr lang="ru-RU" sz="2400" b="1" dirty="0" smtClean="0">
                <a:solidFill>
                  <a:srgbClr val="FF0000"/>
                </a:solidFill>
              </a:rPr>
              <a:t>процессом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625989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400" dirty="0" smtClean="0"/>
              <a:t>          а) тяжесть </a:t>
            </a:r>
            <a:r>
              <a:rPr lang="ru-RU" sz="3400" dirty="0"/>
              <a:t>и напряженность труда;</a:t>
            </a:r>
          </a:p>
          <a:p>
            <a:pPr marL="0" indent="0" algn="just">
              <a:buNone/>
            </a:pPr>
            <a:r>
              <a:rPr lang="ru-RU" sz="3400" dirty="0" smtClean="0"/>
              <a:t>          б) организационно-управленческие условия осуществления трудовых </a:t>
            </a:r>
            <a:r>
              <a:rPr lang="ru-RU" sz="3400" dirty="0"/>
              <a:t>процессов, предопределяющие ситуационные риски негативных воздействий на организм человека;</a:t>
            </a:r>
          </a:p>
          <a:p>
            <a:pPr marL="0" indent="0" algn="just">
              <a:buNone/>
            </a:pPr>
            <a:r>
              <a:rPr lang="ru-RU" sz="3400" dirty="0" smtClean="0"/>
              <a:t>          в) психические </a:t>
            </a:r>
            <a:r>
              <a:rPr lang="ru-RU" sz="3400" dirty="0"/>
              <a:t>и физиологические свойства и поведенческие особенности человеческого организма;</a:t>
            </a:r>
          </a:p>
          <a:p>
            <a:pPr marL="0" indent="0" algn="just">
              <a:buNone/>
            </a:pPr>
            <a:r>
              <a:rPr lang="ru-RU" sz="3400" dirty="0" smtClean="0"/>
              <a:t>          г</a:t>
            </a:r>
            <a:r>
              <a:rPr lang="ru-RU" sz="3400" dirty="0"/>
              <a:t>)	особенности и возможные ошибки занятого осуществлением трудового процесса человека, включая его компетентность и уровень подготовки;</a:t>
            </a:r>
          </a:p>
          <a:p>
            <a:pPr marL="0" indent="0" algn="just">
              <a:buNone/>
            </a:pPr>
            <a:r>
              <a:rPr lang="ru-RU" sz="3400" dirty="0" smtClean="0"/>
              <a:t>          д) особенности </a:t>
            </a:r>
            <a:r>
              <a:rPr lang="ru-RU" sz="3400" dirty="0"/>
              <a:t>трудового распорядка, установленного в организации;</a:t>
            </a:r>
          </a:p>
          <a:p>
            <a:pPr marL="0" indent="0" algn="just">
              <a:buNone/>
            </a:pPr>
            <a:r>
              <a:rPr lang="ru-RU" sz="3400" dirty="0" smtClean="0"/>
              <a:t>          е) иные </a:t>
            </a:r>
            <a:r>
              <a:rPr lang="ru-RU" sz="3400" dirty="0"/>
              <a:t>аспекты трудового процесса, влияющие в рассматриваемом случае на обеспечение безопасности труда работающего.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20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5918" y="642918"/>
            <a:ext cx="5189498" cy="646331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Выявление опасностей</a:t>
            </a:r>
          </a:p>
        </p:txBody>
      </p:sp>
      <p:pic>
        <p:nvPicPr>
          <p:cNvPr id="858114" name="Picture 2" descr="https://purchasingadvantage.com/wp-content/uploads/2013/02/Banana-Pe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1785926"/>
            <a:ext cx="7215238" cy="4552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Прямоугольник 2"/>
          <p:cNvSpPr>
            <a:spLocks noChangeArrowheads="1"/>
          </p:cNvSpPr>
          <p:nvPr/>
        </p:nvSpPr>
        <p:spPr bwMode="auto">
          <a:xfrm>
            <a:off x="357158" y="214290"/>
            <a:ext cx="8320087" cy="5847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Aft>
                <a:spcPts val="600"/>
              </a:spcAft>
            </a:pP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Aft>
                <a:spcPts val="60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Процедура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должна учитывать</a:t>
            </a:r>
            <a:r>
              <a:rPr lang="ru-RU" b="1" dirty="0" smtClean="0">
                <a:solidFill>
                  <a:srgbClr val="002060"/>
                </a:solidFill>
              </a:rPr>
              <a:t>:</a:t>
            </a:r>
            <a:endParaRPr lang="ru-RU" b="1" dirty="0">
              <a:solidFill>
                <a:srgbClr val="002060"/>
              </a:solidFill>
            </a:endParaRP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повседневную (стандартную, обычную) и необычную (редко выполняемую)  </a:t>
            </a: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всего</a:t>
            </a: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персонала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имеющего доступ к зоне выполнения работ (включая субподрядчиков и посетителей);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поведение человека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его способности и другие человеческие факторы;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опасности, выявленные </a:t>
            </a: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 зоны выполнения работ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которые способны неблагоприятно повлиять на здоровье и безопасность персонала, находящегося под управлением Организации в зоне выполнения работ;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инфраструктуру, оборудование и материалы, находящиеся </a:t>
            </a: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зоне выполнения работ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вне зависимости от того, предоставлены они самой Организацией или кем-то другим;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изменения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или предполагаемые изменения в Организации, в ее видах деятельности или в материалах;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применимые </a:t>
            </a: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законодательные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обязательства по отношению к оценке рисков и внедрению соответствующих средств управления ими;</a:t>
            </a:r>
          </a:p>
          <a:p>
            <a:pPr marL="742950" lvl="1" indent="-285750" algn="just">
              <a:spcBef>
                <a:spcPts val="600"/>
              </a:spcBef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1600" b="1" i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зоны выполнения работ, процессы, сооружения, машины/оборудование, технологические процедуры и организацию работ, включая их адаптацию к человеческим способностям.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5"/>
          <p:cNvSpPr txBox="1">
            <a:spLocks noChangeArrowheads="1"/>
          </p:cNvSpPr>
          <p:nvPr/>
        </p:nvSpPr>
        <p:spPr bwMode="auto">
          <a:xfrm>
            <a:off x="250826" y="1292226"/>
            <a:ext cx="8424863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36. При рассмотрении перечисленных в пункте 35 настоящего Типового положения опасностей работодателем </a:t>
            </a:r>
            <a:r>
              <a:rPr lang="ru-RU" sz="1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устанавливается порядок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проведения </a:t>
            </a:r>
            <a:r>
              <a:rPr lang="ru-RU" sz="1600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анализа, оценки и упорядочивания всех выявленных опасностей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исходя из </a:t>
            </a:r>
            <a:r>
              <a:rPr lang="ru-RU" sz="1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приоритета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необходимости </a:t>
            </a:r>
            <a:r>
              <a:rPr lang="ru-RU" sz="1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исключения или снижения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уровня создаваемого ими профессионального риска и с учетом </a:t>
            </a:r>
            <a:r>
              <a:rPr lang="ru-RU" sz="1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только штатных условий 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своей деятельности, но и случаев </a:t>
            </a:r>
            <a:r>
              <a:rPr lang="ru-RU" sz="16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отклонений в работе</a:t>
            </a: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в том числе связанных с возможными авариями.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50826" y="1000108"/>
            <a:ext cx="8643793" cy="357189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Процедура управления профессиональными рисками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357290" y="357166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Типовое положение о СУОТ</a:t>
            </a:r>
          </a:p>
        </p:txBody>
      </p:sp>
      <p:pic>
        <p:nvPicPr>
          <p:cNvPr id="23556" name="Picture 4" descr="http://www.uib.no/sites/w3.uib.no/files/w2/he/health_hazards_colourbox26026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8051" y="3336928"/>
            <a:ext cx="2840038" cy="273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Box 5"/>
          <p:cNvSpPr txBox="1">
            <a:spLocks noChangeArrowheads="1"/>
          </p:cNvSpPr>
          <p:nvPr/>
        </p:nvSpPr>
        <p:spPr bwMode="auto">
          <a:xfrm>
            <a:off x="250825" y="3678238"/>
            <a:ext cx="5659438" cy="1782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37. </a:t>
            </a:r>
            <a:r>
              <a:rPr lang="ru-RU" sz="15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Методы оценки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уровня профессиональных рисков </a:t>
            </a:r>
            <a:r>
              <a:rPr lang="ru-RU" sz="15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определяются работодателем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 учетом характера своей деятельности и сложности выполняемых операций. </a:t>
            </a:r>
          </a:p>
          <a:p>
            <a:pPr>
              <a:lnSpc>
                <a:spcPct val="150000"/>
              </a:lnSpc>
            </a:pPr>
            <a:r>
              <a:rPr lang="ru-RU" sz="15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Допускается использование разных методов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оценки уровня профессиональных </a:t>
            </a:r>
            <a:r>
              <a:rPr lang="ru-RU" sz="1500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рисков для разных процессов </a:t>
            </a:r>
            <a:r>
              <a:rPr lang="ru-RU" sz="15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операций.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6114" name="Picture 2" descr="http://img-fotki.yandex.ru/get/6521/35621073.29d/0_a4f19_db8b10e7_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518269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1 этап ИДЕНТИФИКАЦИИ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9580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Предварительный/подготовительный)</a:t>
            </a:r>
            <a:r>
              <a:rPr lang="ru-RU" sz="2400" b="1" i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>
                <a:solidFill>
                  <a:srgbClr val="FF0000"/>
                </a:solidFill>
              </a:rPr>
              <a:t>этап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– анализ </a:t>
            </a:r>
            <a:r>
              <a:rPr lang="ru-RU" sz="2400" dirty="0"/>
              <a:t>документированной информации и состоит:</a:t>
            </a:r>
          </a:p>
          <a:p>
            <a:pPr marL="0" indent="0" algn="just">
              <a:buNone/>
            </a:pPr>
            <a:r>
              <a:rPr lang="ru-RU" sz="2400" dirty="0" smtClean="0"/>
              <a:t>          а) в выявлении </a:t>
            </a:r>
            <a:r>
              <a:rPr lang="ru-RU" sz="2400" dirty="0"/>
              <a:t>и </a:t>
            </a:r>
            <a:r>
              <a:rPr lang="ru-RU" sz="2400" dirty="0" smtClean="0"/>
              <a:t>регистрации </a:t>
            </a:r>
            <a:r>
              <a:rPr lang="ru-RU" sz="2400" dirty="0"/>
              <a:t>всех опасностей и их возможных </a:t>
            </a:r>
            <a:r>
              <a:rPr lang="ru-RU" sz="2400" dirty="0" smtClean="0"/>
              <a:t>источников на </a:t>
            </a:r>
            <a:r>
              <a:rPr lang="ru-RU" sz="2400" dirty="0"/>
              <a:t>рабочих местах;</a:t>
            </a:r>
          </a:p>
          <a:p>
            <a:pPr marL="0" indent="0" algn="just">
              <a:buNone/>
            </a:pPr>
            <a:r>
              <a:rPr lang="ru-RU" sz="2400" dirty="0" smtClean="0"/>
              <a:t>          б</a:t>
            </a:r>
            <a:r>
              <a:rPr lang="ru-RU" sz="2400" dirty="0"/>
              <a:t>)	</a:t>
            </a:r>
            <a:r>
              <a:rPr lang="ru-RU" sz="2400" dirty="0" smtClean="0"/>
              <a:t>в составлении </a:t>
            </a:r>
            <a:r>
              <a:rPr lang="ru-RU" sz="2400" dirty="0"/>
              <a:t>перечня работ и рабочих операций, при выполнении которых эта опасность </a:t>
            </a:r>
            <a:r>
              <a:rPr lang="ru-RU" sz="2400" dirty="0" smtClean="0"/>
              <a:t>присутствует (отдельно </a:t>
            </a:r>
            <a:r>
              <a:rPr lang="ru-RU" sz="2400" dirty="0"/>
              <a:t>выделяют все перемещения, а также рабочие места вне территории и вне производственных объектов, контролируемых </a:t>
            </a:r>
            <a:r>
              <a:rPr lang="ru-RU" sz="2400" dirty="0" smtClean="0"/>
              <a:t>организацией).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15141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1 этап ИДЕНТИФИКАЦИИ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 smtClean="0"/>
              <a:t>          </a:t>
            </a:r>
          </a:p>
          <a:p>
            <a:pPr marL="0" indent="0" algn="just">
              <a:buNone/>
            </a:pPr>
            <a:endParaRPr lang="ru-RU" sz="3000" dirty="0" smtClean="0"/>
          </a:p>
          <a:p>
            <a:pPr marL="0" indent="0" algn="just">
              <a:buNone/>
            </a:pPr>
            <a:r>
              <a:rPr lang="ru-RU" sz="3000" dirty="0" smtClean="0"/>
              <a:t>Создание </a:t>
            </a:r>
            <a:r>
              <a:rPr lang="ru-RU" sz="3000" dirty="0" smtClean="0">
                <a:solidFill>
                  <a:srgbClr val="FF0000"/>
                </a:solidFill>
              </a:rPr>
              <a:t>«Методики </a:t>
            </a:r>
            <a:r>
              <a:rPr lang="ru-RU" sz="3000" dirty="0">
                <a:solidFill>
                  <a:srgbClr val="FF0000"/>
                </a:solidFill>
              </a:rPr>
              <a:t>идентификации опасностей</a:t>
            </a:r>
            <a:r>
              <a:rPr lang="ru-RU" sz="3000" dirty="0" smtClean="0">
                <a:solidFill>
                  <a:srgbClr val="FF0000"/>
                </a:solidFill>
              </a:rPr>
              <a:t>»</a:t>
            </a:r>
            <a:r>
              <a:rPr lang="ru-RU" sz="3000" dirty="0" smtClean="0"/>
              <a:t>, содержащей всю имеющуюся  информацию </a:t>
            </a:r>
            <a:r>
              <a:rPr lang="ru-RU" sz="3000" dirty="0"/>
              <a:t>об опасностях данного производства и </a:t>
            </a:r>
            <a:r>
              <a:rPr lang="ru-RU" sz="3000" dirty="0" smtClean="0"/>
              <a:t>содержащей критерии </a:t>
            </a:r>
            <a:r>
              <a:rPr lang="ru-RU" sz="3000" dirty="0"/>
              <a:t>выявления и фиксации </a:t>
            </a:r>
            <a:r>
              <a:rPr lang="ru-RU" sz="3000" dirty="0" smtClean="0"/>
              <a:t>опасностей. </a:t>
            </a:r>
          </a:p>
          <a:p>
            <a:pPr marL="0" indent="0" algn="just">
              <a:buNone/>
            </a:pPr>
            <a:r>
              <a:rPr lang="ru-RU" sz="3000" i="1" dirty="0" smtClean="0"/>
              <a:t>	Примечание</a:t>
            </a:r>
            <a:r>
              <a:rPr lang="ru-RU" sz="3000" dirty="0" smtClean="0"/>
              <a:t> </a:t>
            </a:r>
            <a:r>
              <a:rPr lang="ru-RU" sz="3000" dirty="0"/>
              <a:t>– описание основных алгоритмов и процедур по идентификации опасностей, применяемых в зависимости от выбранного(</a:t>
            </a:r>
            <a:r>
              <a:rPr lang="ru-RU" sz="3000" dirty="0" err="1"/>
              <a:t>ых</a:t>
            </a:r>
            <a:r>
              <a:rPr lang="ru-RU" sz="3000" dirty="0"/>
              <a:t>) организацией метода(</a:t>
            </a:r>
            <a:r>
              <a:rPr lang="ru-RU" sz="3000" dirty="0" err="1"/>
              <a:t>ов</a:t>
            </a:r>
            <a:r>
              <a:rPr lang="ru-RU" sz="3000" dirty="0"/>
              <a:t>) оценки рисков, приведены в ГОСТ 12.0.230 </a:t>
            </a:r>
            <a:r>
              <a:rPr lang="ru-RU" sz="3000" dirty="0" smtClean="0"/>
              <a:t>5.</a:t>
            </a:r>
            <a:endParaRPr lang="ru-RU" sz="30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522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2 этап ИДЕНТИФИКАЦИИ  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b="1" i="1" dirty="0" smtClean="0">
                <a:solidFill>
                  <a:srgbClr val="FF0000"/>
                </a:solidFill>
              </a:rPr>
              <a:t>          Основной этап </a:t>
            </a:r>
            <a:r>
              <a:rPr lang="ru-RU" sz="2800" dirty="0" smtClean="0"/>
              <a:t>— </a:t>
            </a:r>
            <a:r>
              <a:rPr lang="ru-RU" sz="2800" dirty="0"/>
              <a:t>проводится на рабочих </a:t>
            </a:r>
            <a:r>
              <a:rPr lang="ru-RU" sz="2800" dirty="0" smtClean="0"/>
              <a:t>местах,  является важным </a:t>
            </a:r>
            <a:r>
              <a:rPr lang="ru-RU" sz="2800" dirty="0"/>
              <a:t>и основным этапом идентификации </a:t>
            </a:r>
            <a:r>
              <a:rPr lang="ru-RU" sz="2800" dirty="0" smtClean="0"/>
              <a:t>опасностей, состоит </a:t>
            </a:r>
            <a:r>
              <a:rPr lang="ru-RU" sz="2800" dirty="0"/>
              <a:t>в прямом выявлении всех опасностей </a:t>
            </a:r>
            <a:r>
              <a:rPr lang="ru-RU" sz="2800" dirty="0" smtClean="0"/>
              <a:t>применительно </a:t>
            </a:r>
            <a:r>
              <a:rPr lang="ru-RU" sz="2800" dirty="0"/>
              <a:t>к каждому конкретному местонахождению работающего человека. </a:t>
            </a:r>
            <a:endParaRPr lang="ru-RU" sz="2800" dirty="0" smtClean="0"/>
          </a:p>
          <a:p>
            <a:pPr marL="0" indent="0" algn="just"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  При </a:t>
            </a:r>
            <a:r>
              <a:rPr lang="ru-RU" sz="2800" dirty="0"/>
              <a:t>необходимости прямое выявление опасностей и их источников может быть дополнено данными ранее проведенных или специально организованных исследований, испытаний и/или измерений.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054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186</TotalTime>
  <Words>1130</Words>
  <Application>Microsoft Office PowerPoint</Application>
  <PresentationFormat>Экран (4:3)</PresentationFormat>
  <Paragraphs>114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Аспект</vt:lpstr>
      <vt:lpstr>Порядок разработки, оформления, утверждения реестра опасностей, подлежащих оценке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1 этап ИДЕНТИФИКАЦИИ  </vt:lpstr>
      <vt:lpstr>1 этап ИДЕНТИФИКАЦИИ </vt:lpstr>
      <vt:lpstr>2 этап ИДЕНТИФИКАЦИИ  </vt:lpstr>
      <vt:lpstr>2 этап ИДЕНТИФИКАЦИИ </vt:lpstr>
      <vt:lpstr>Презентация PowerPoint</vt:lpstr>
      <vt:lpstr>3 этап ИДЕНТИФИКАЦИИ </vt:lpstr>
      <vt:lpstr>3 этап ИДЕНТИФИКАЦИИ </vt:lpstr>
      <vt:lpstr>3 этап ИДЕНТИФИКАЦИИ </vt:lpstr>
      <vt:lpstr>Презентация PowerPoint</vt:lpstr>
      <vt:lpstr>3 этап ИДЕНТИФИКАЦИИ </vt:lpstr>
      <vt:lpstr>Опасности, источники которых связаны  с производственной средой</vt:lpstr>
      <vt:lpstr>Опасности, источники которых связаны  с производственной средой</vt:lpstr>
      <vt:lpstr>Опасности, источники которых связаны  с особенностями производственных процессов</vt:lpstr>
      <vt:lpstr>Опасности, источники которых связаны  с трудовым процессом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ИДЕНТИФИКАЦИЯ ОПАСНОСТЕЙ  </dc:title>
  <dc:creator>Админ</dc:creator>
  <cp:lastModifiedBy>Админ</cp:lastModifiedBy>
  <cp:revision>47</cp:revision>
  <dcterms:created xsi:type="dcterms:W3CDTF">2020-01-15T00:45:49Z</dcterms:created>
  <dcterms:modified xsi:type="dcterms:W3CDTF">2020-02-24T01:16:24Z</dcterms:modified>
</cp:coreProperties>
</file>