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45"/>
  </p:notesMasterIdLst>
  <p:sldIdLst>
    <p:sldId id="297" r:id="rId2"/>
    <p:sldId id="298" r:id="rId3"/>
    <p:sldId id="299" r:id="rId4"/>
    <p:sldId id="300" r:id="rId5"/>
    <p:sldId id="301" r:id="rId6"/>
    <p:sldId id="302" r:id="rId7"/>
    <p:sldId id="260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259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  <p:sldId id="277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85" r:id="rId42"/>
    <p:sldId id="286" r:id="rId43"/>
    <p:sldId id="287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6215" autoAdjust="0"/>
  </p:normalViewPr>
  <p:slideViewPr>
    <p:cSldViewPr>
      <p:cViewPr>
        <p:scale>
          <a:sx n="100" d="100"/>
          <a:sy n="100" d="100"/>
        </p:scale>
        <p:origin x="-294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4F32D-8294-439B-B135-D7EE23970E3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2E687-06FB-4262-8F7C-89411C55B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46069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>
              <a:cs typeface="Arial" charset="0"/>
            </a:endParaRPr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7ADB04B-2D02-4029-86C2-AC449FE96167}" type="slidenum">
              <a:rPr lang="ru-RU" smtClean="0">
                <a:cs typeface="Arial" charset="0"/>
              </a:rPr>
              <a:pPr/>
              <a:t>2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87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ru-RU" smtClean="0">
              <a:cs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26331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85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92BE6A-9C7C-4FFA-AB7C-E180F8AC4187}" type="slidenum">
              <a:rPr lang="ru-RU" smtClean="0">
                <a:latin typeface="Arial" charset="0"/>
                <a:cs typeface="Arial" charset="0"/>
              </a:rPr>
              <a:pPr/>
              <a:t>6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05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585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045ADCA-9D9D-4135-99E1-CFF5B6001306}" type="slidenum">
              <a:rPr lang="ru-RU" smtClean="0">
                <a:latin typeface="Arial" charset="0"/>
                <a:cs typeface="Arial" charset="0"/>
              </a:rPr>
              <a:pPr/>
              <a:t>8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07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790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19E335-D273-4F0C-B6D9-47C6506F44C8}" type="slidenum">
              <a:rPr lang="ru-RU" smtClean="0">
                <a:latin typeface="Arial" charset="0"/>
                <a:cs typeface="Arial" charset="0"/>
              </a:rPr>
              <a:pPr/>
              <a:t>9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09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99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7172BA7-1A9D-4014-A115-0B73AF11016C}" type="slidenum">
              <a:rPr lang="ru-RU" smtClean="0">
                <a:latin typeface="Arial" charset="0"/>
                <a:cs typeface="Arial" charset="0"/>
              </a:rPr>
              <a:pPr/>
              <a:t>10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12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CCE3CC3-DA90-467B-BA7E-A5625DEC1175}" type="slidenum">
              <a:rPr lang="ru-RU" smtClean="0">
                <a:latin typeface="Arial" charset="0"/>
                <a:cs typeface="Arial" charset="0"/>
              </a:rPr>
              <a:pPr/>
              <a:t>11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14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40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6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DFF9518-5EBF-482A-99CA-3B883F1CB8CA}" type="slidenum">
              <a:rPr lang="ru-RU" smtClean="0">
                <a:latin typeface="Arial" charset="0"/>
                <a:cs typeface="Arial" charset="0"/>
              </a:rPr>
              <a:pPr/>
              <a:t>13</a:t>
            </a:fld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02E687-06FB-4262-8F7C-89411C55B593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20141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7200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МЕТОДЫ ОЦЕНКИ РИСКА   </a:t>
            </a:r>
            <a:endParaRPr lang="ru-RU" sz="36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340768"/>
            <a:ext cx="8001056" cy="4392488"/>
          </a:xfrm>
        </p:spPr>
        <p:txBody>
          <a:bodyPr>
            <a:normAutofit/>
          </a:bodyPr>
          <a:lstStyle/>
          <a:p>
            <a:pPr algn="ctr"/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 12.0.230.5—2018</a:t>
            </a:r>
          </a:p>
          <a:p>
            <a:pPr algn="ctr"/>
            <a:r>
              <a:rPr lang="ru-RU" sz="2600" u="sng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МЕЖГОСУДАРСТВЕННЫЙ СТАНДАРТ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 стандартов безопасности труда</a:t>
            </a:r>
          </a:p>
          <a:p>
            <a:pPr algn="ctr"/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СИСТЕМЫ УПРАВЛЕНИЯ ОХРАНОЙ ТРУДА</a:t>
            </a:r>
          </a:p>
          <a:p>
            <a:pPr algn="ctr"/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Методы оценки риска для обеспечения безопасности выполнения работ</a:t>
            </a:r>
          </a:p>
          <a:p>
            <a:pPr algn="ctr"/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Occupational safety standards system.</a:t>
            </a:r>
            <a:b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Health management systems.</a:t>
            </a:r>
            <a:b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Risk assessment methods to ensure the safety of work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Дата введения </a:t>
            </a:r>
            <a:r>
              <a:rPr lang="en-US" sz="2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— 2019—06—01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17675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77" name="Rectangle 4"/>
          <p:cNvSpPr>
            <a:spLocks noChangeArrowheads="1"/>
          </p:cNvSpPr>
          <p:nvPr/>
        </p:nvSpPr>
        <p:spPr bwMode="auto">
          <a:xfrm>
            <a:off x="323851" y="944563"/>
            <a:ext cx="8462991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Tx/>
              <a:buChar char="•"/>
            </a:pPr>
            <a:endParaRPr lang="ru-RU" b="1" dirty="0">
              <a:solidFill>
                <a:srgbClr val="002060"/>
              </a:solidFill>
            </a:endParaRPr>
          </a:p>
          <a:p>
            <a:pPr marL="342900" indent="-342900" algn="just">
              <a:spcBef>
                <a:spcPct val="20000"/>
              </a:spcBef>
              <a:buClr>
                <a:schemeClr val="hlink"/>
              </a:buClr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Состояние объекта наблюдения (пункт) признается "хорошим" и ставится  «+»  в графу, если он отвечает минимальному уровню (по мнению наблюдателя) требований безопасности. Если состояние объекта не соответствует требованиям охраны труда, то ставится отметка "–".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spcBef>
                <a:spcPct val="20000"/>
              </a:spcBef>
              <a:buClr>
                <a:schemeClr val="hlink"/>
              </a:buClr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по какой-либо причине нет возможности оценить данный показатель или методом наблюдения его нельзя определить, то в соответствующей графе карты наблюдений указывается отметка "отсутствует" или "0".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04900" y="133352"/>
            <a:ext cx="7150100" cy="91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Карты наблюдений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92138" y="1071563"/>
            <a:ext cx="7772400" cy="908050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Характеризует уровень безопасности наблюдаемого участка (рабочего места)</a:t>
            </a:r>
          </a:p>
        </p:txBody>
      </p:sp>
      <p:sp>
        <p:nvSpPr>
          <p:cNvPr id="513026" name="Text Box 4"/>
          <p:cNvSpPr txBox="1">
            <a:spLocks noChangeArrowheads="1"/>
          </p:cNvSpPr>
          <p:nvPr/>
        </p:nvSpPr>
        <p:spPr bwMode="auto">
          <a:xfrm>
            <a:off x="428595" y="3687764"/>
            <a:ext cx="834551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Индекс обозначает процентное соотношение, значение которого может быть от 0 до 100. </a:t>
            </a:r>
          </a:p>
          <a:p>
            <a:pPr>
              <a:spcBef>
                <a:spcPct val="100000"/>
              </a:spcBef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Например, результат 60 % показывает, что 60 пунктов из 100 соответствует требованиям охраны труда</a:t>
            </a:r>
          </a:p>
        </p:txBody>
      </p:sp>
      <p:sp>
        <p:nvSpPr>
          <p:cNvPr id="513027" name="Text Box 5"/>
          <p:cNvSpPr txBox="1">
            <a:spLocks noChangeArrowheads="1"/>
          </p:cNvSpPr>
          <p:nvPr/>
        </p:nvSpPr>
        <p:spPr bwMode="auto">
          <a:xfrm>
            <a:off x="250825" y="2633664"/>
            <a:ext cx="26014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Индекс </a:t>
            </a:r>
            <a:r>
              <a:rPr lang="ru-RU" sz="2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Элмери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=</a:t>
            </a:r>
          </a:p>
        </p:txBody>
      </p:sp>
      <p:sp>
        <p:nvSpPr>
          <p:cNvPr id="513028" name="Text Box 6"/>
          <p:cNvSpPr txBox="1">
            <a:spLocks noChangeArrowheads="1"/>
          </p:cNvSpPr>
          <p:nvPr/>
        </p:nvSpPr>
        <p:spPr bwMode="auto">
          <a:xfrm>
            <a:off x="4067176" y="2344739"/>
            <a:ext cx="268323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пункты «хорошо»</a:t>
            </a:r>
          </a:p>
        </p:txBody>
      </p:sp>
      <p:sp>
        <p:nvSpPr>
          <p:cNvPr id="513029" name="Line 7"/>
          <p:cNvSpPr>
            <a:spLocks noChangeShapeType="1"/>
          </p:cNvSpPr>
          <p:nvPr/>
        </p:nvSpPr>
        <p:spPr bwMode="auto">
          <a:xfrm>
            <a:off x="3203576" y="2849563"/>
            <a:ext cx="45370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3030" name="Text Box 8"/>
          <p:cNvSpPr txBox="1">
            <a:spLocks noChangeArrowheads="1"/>
          </p:cNvSpPr>
          <p:nvPr/>
        </p:nvSpPr>
        <p:spPr bwMode="auto">
          <a:xfrm>
            <a:off x="2843213" y="2921002"/>
            <a:ext cx="53632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пункты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«хорошо» + пункты «плохо»</a:t>
            </a:r>
          </a:p>
        </p:txBody>
      </p:sp>
      <p:sp>
        <p:nvSpPr>
          <p:cNvPr id="513031" name="Text Box 9"/>
          <p:cNvSpPr txBox="1">
            <a:spLocks noChangeArrowheads="1"/>
          </p:cNvSpPr>
          <p:nvPr/>
        </p:nvSpPr>
        <p:spPr bwMode="auto">
          <a:xfrm>
            <a:off x="7793039" y="2627314"/>
            <a:ext cx="12538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 100%</a:t>
            </a:r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684214" y="115888"/>
            <a:ext cx="7812087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Индекс Элмери.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7187410"/>
              </p:ext>
            </p:extLst>
          </p:nvPr>
        </p:nvGraphicFramePr>
        <p:xfrm>
          <a:off x="898635" y="1844826"/>
          <a:ext cx="7272655" cy="41044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74884">
                  <a:extLst>
                    <a:ext uri="{9D8B030D-6E8A-4147-A177-3AD203B41FA5}">
                      <a16:colId xmlns="" xmlns:a16="http://schemas.microsoft.com/office/drawing/2014/main" val="2943889863"/>
                    </a:ext>
                  </a:extLst>
                </a:gridCol>
                <a:gridCol w="307730">
                  <a:extLst>
                    <a:ext uri="{9D8B030D-6E8A-4147-A177-3AD203B41FA5}">
                      <a16:colId xmlns="" xmlns:a16="http://schemas.microsoft.com/office/drawing/2014/main" val="2085116396"/>
                    </a:ext>
                  </a:extLst>
                </a:gridCol>
                <a:gridCol w="2206870">
                  <a:extLst>
                    <a:ext uri="{9D8B030D-6E8A-4147-A177-3AD203B41FA5}">
                      <a16:colId xmlns="" xmlns:a16="http://schemas.microsoft.com/office/drawing/2014/main" val="1967526410"/>
                    </a:ext>
                  </a:extLst>
                </a:gridCol>
                <a:gridCol w="536330">
                  <a:extLst>
                    <a:ext uri="{9D8B030D-6E8A-4147-A177-3AD203B41FA5}">
                      <a16:colId xmlns="" xmlns:a16="http://schemas.microsoft.com/office/drawing/2014/main" val="3018299982"/>
                    </a:ext>
                  </a:extLst>
                </a:gridCol>
                <a:gridCol w="351693">
                  <a:extLst>
                    <a:ext uri="{9D8B030D-6E8A-4147-A177-3AD203B41FA5}">
                      <a16:colId xmlns="" xmlns:a16="http://schemas.microsoft.com/office/drawing/2014/main" val="1178958514"/>
                    </a:ext>
                  </a:extLst>
                </a:gridCol>
                <a:gridCol w="2595148">
                  <a:extLst>
                    <a:ext uri="{9D8B030D-6E8A-4147-A177-3AD203B41FA5}">
                      <a16:colId xmlns="" xmlns:a16="http://schemas.microsoft.com/office/drawing/2014/main" val="641682874"/>
                    </a:ext>
                  </a:extLst>
                </a:gridCol>
              </a:tblGrid>
              <a:tr h="251855"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Последствия, p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х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Вероятность, </a:t>
                      </a:r>
                      <a:r>
                        <a:rPr lang="en-US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Q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=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b="1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Риск</a:t>
                      </a:r>
                      <a:endParaRPr lang="ru-RU" sz="1100" b="1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59058635"/>
                  </a:ext>
                </a:extLst>
              </a:tr>
              <a:tr h="312458">
                <a:tc rowSpan="5">
                  <a:txBody>
                    <a:bodyPr/>
                    <a:lstStyle/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Небольшие - 1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маловероятно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860413669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редко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09062752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Средняя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52629869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возможно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75478900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почти наверняка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53362748"/>
                  </a:ext>
                </a:extLst>
              </a:tr>
              <a:tr h="251855">
                <a:tc rowSpan="5">
                  <a:txBody>
                    <a:bodyPr/>
                    <a:lstStyle/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Средние - 2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маловероятно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2425221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редко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2347650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Средняя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0180569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возможно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8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86031702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почти наверняка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038181688"/>
                  </a:ext>
                </a:extLst>
              </a:tr>
              <a:tr h="266022">
                <a:tc rowSpan="5">
                  <a:txBody>
                    <a:bodyPr/>
                    <a:lstStyle/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</a:endParaRPr>
                    </a:p>
                    <a:p>
                      <a:pPr indent="90170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Большие - 3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X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маловероятно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Малый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502227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Малая - редко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23396209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Средняя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3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9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Средний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44615983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возможно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12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Высокий 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62304493"/>
                  </a:ext>
                </a:extLst>
              </a:tr>
              <a:tr h="2518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Большая - почти наверняка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15</a:t>
                      </a:r>
                      <a:endParaRPr lang="ru-RU" sz="110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610"/>
                        </a:lnSpc>
                        <a:spcAft>
                          <a:spcPts val="0"/>
                        </a:spcAft>
                      </a:pPr>
                      <a:r>
                        <a:rPr lang="ru-RU" sz="1100" u="none" strike="noStrike" spc="0" dirty="0">
                          <a:solidFill>
                            <a:srgbClr val="002060"/>
                          </a:solidFill>
                          <a:effectLst/>
                          <a:latin typeface="+mn-lt"/>
                        </a:rPr>
                        <a:t>Высокий </a:t>
                      </a:r>
                      <a:endParaRPr lang="ru-RU" sz="1100" dirty="0">
                        <a:solidFill>
                          <a:srgbClr val="002060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587166660"/>
                  </a:ext>
                </a:extLst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0034" y="785794"/>
            <a:ext cx="8248224" cy="95410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501900" algn="l"/>
                <a:tab pos="49688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01900" algn="l"/>
                <a:tab pos="4968875" algn="l"/>
              </a:tabLst>
            </a:pPr>
            <a:r>
              <a:rPr kumimoji="0" lang="ru-RU" altLang="ru-RU" sz="1400" b="1" i="1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Матрица «3х5».</a:t>
            </a:r>
            <a:endParaRPr kumimoji="0" lang="ru-RU" altLang="ru-RU" sz="600" b="1" i="0" u="sng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01900" algn="l"/>
                <a:tab pos="4968875" algn="l"/>
              </a:tabLst>
            </a:pP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Австралийская матрица, разработанная в 2003 году в Университете штата </a:t>
            </a:r>
            <a:r>
              <a:rPr kumimoji="0" lang="ru-RU" altLang="ru-RU" sz="14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Квинслэнд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, представляет переходный вариант от матрицы «3х3» к матрице «5х5» и выглядит следующим образом.</a:t>
            </a:r>
            <a:r>
              <a:rPr kumimoji="0" lang="ru-RU" alt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anose="02020603050405020304" pitchFamily="18" charset="0"/>
              </a:rPr>
              <a:t>	</a:t>
            </a:r>
            <a:endParaRPr kumimoji="0" lang="ru-RU" altLang="ru-RU" sz="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07370" y="5910500"/>
            <a:ext cx="29366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Оценка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риска: 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>
              <a:spcAft>
                <a:spcPts val="0"/>
              </a:spcAft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1-5 (низкий)	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9580" algn="just">
              <a:spcAft>
                <a:spcPts val="0"/>
              </a:spcAft>
            </a:pP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6-10 (средний)	</a:t>
            </a:r>
            <a:endParaRPr lang="ru-RU" sz="1200" b="1" dirty="0">
              <a:solidFill>
                <a:srgbClr val="00206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49580" algn="just">
              <a:spcAft>
                <a:spcPts val="0"/>
              </a:spcAft>
            </a:pPr>
            <a:r>
              <a:rPr lang="ru-RU" sz="12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11-15 </a:t>
            </a:r>
            <a:r>
              <a:rPr lang="ru-RU" sz="12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(высокий)</a:t>
            </a:r>
            <a:endParaRPr lang="ru-RU" sz="12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84214" y="52390"/>
            <a:ext cx="8135937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Матричные методы, основанные на баллах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4380324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5" name="Rectangle 33"/>
          <p:cNvSpPr>
            <a:spLocks noChangeArrowheads="1"/>
          </p:cNvSpPr>
          <p:nvPr/>
        </p:nvSpPr>
        <p:spPr bwMode="auto">
          <a:xfrm>
            <a:off x="201246" y="2570497"/>
            <a:ext cx="587375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Подверженность от 0 = никогда до 10 = постоянная подверженность.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Вероятность от 0 = абсолютно невозможно до 10 = это случится. 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Последствия от 1 = минимальные (повреждение) до 100 = катастрофа.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R = 0 – 20 небольшой риск, возможно приемлемый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R = &gt; 400 очень высокий риск, немедленное прекращение деятельности </a:t>
            </a: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1656496" y="253805"/>
            <a:ext cx="4849812" cy="1431925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Метод Файн-Кинни</a:t>
            </a:r>
          </a:p>
        </p:txBody>
      </p:sp>
      <p:pic>
        <p:nvPicPr>
          <p:cNvPr id="518150" name="Picture 4" descr="http://ganetsinai.com/wp-content/uploads/2013/09/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26125" y="4124325"/>
            <a:ext cx="3227388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8151" name="Прямоугольник 9"/>
          <p:cNvSpPr>
            <a:spLocks noChangeArrowheads="1"/>
          </p:cNvSpPr>
          <p:nvPr/>
        </p:nvSpPr>
        <p:spPr bwMode="auto">
          <a:xfrm>
            <a:off x="507146" y="1693680"/>
            <a:ext cx="84185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R = Подверженность x Вероятность x Последствия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357290" y="857232"/>
          <a:ext cx="6096000" cy="1706880"/>
        </p:xfrm>
        <a:graphic>
          <a:graphicData uri="http://schemas.openxmlformats.org/drawingml/2006/table">
            <a:tbl>
              <a:tblPr/>
              <a:tblGrid>
                <a:gridCol w="3306918"/>
                <a:gridCol w="2789082"/>
              </a:tblGrid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Подверженность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Баллы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Постоянная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Регулярная (ежедневная)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Время от времени (еженедельно)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Иногда (ежемесячно)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Редко (ежегодно)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Очень редко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0,5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Никогда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1571604" y="357166"/>
            <a:ext cx="512762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Файн-Кинни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(риск) =ПОДВЕРЖЕННОСТЬ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ВЕРОЯТНОСТЬ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ПОСЛЕДСТВИЯ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357290" y="2786058"/>
          <a:ext cx="6096000" cy="1920240"/>
        </p:xfrm>
        <a:graphic>
          <a:graphicData uri="http://schemas.openxmlformats.org/drawingml/2006/table">
            <a:tbl>
              <a:tblPr/>
              <a:tblGrid>
                <a:gridCol w="3306918"/>
                <a:gridCol w="2789082"/>
              </a:tblGrid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Вероятность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Баллы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Ожидаемо, это случится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Очень вероятно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Необычно, но возможно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Маловероятно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Можно себе представить, но невероятно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0,5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Почти невозможно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0,2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Почти невообразимо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0,1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Абсолютно не возможно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357290" y="4857760"/>
          <a:ext cx="6096000" cy="1493520"/>
        </p:xfrm>
        <a:graphic>
          <a:graphicData uri="http://schemas.openxmlformats.org/drawingml/2006/table">
            <a:tbl>
              <a:tblPr/>
              <a:tblGrid>
                <a:gridCol w="3306918"/>
                <a:gridCol w="2789082"/>
              </a:tblGrid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Calibri"/>
                          <a:cs typeface="Times New Roman"/>
                        </a:rPr>
                        <a:t>Последствия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Баллы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Катастрофа, много жертв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Авария, несколько жертв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40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Очень тяжелые, 1 человек гибнет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Тяжелые, инвалидность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Серьезные, травма, нетрудоспособность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2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Минимальные, оказание первой помощи 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57224" y="1643052"/>
          <a:ext cx="7358114" cy="2426028"/>
        </p:xfrm>
        <a:graphic>
          <a:graphicData uri="http://schemas.openxmlformats.org/drawingml/2006/table">
            <a:tbl>
              <a:tblPr/>
              <a:tblGrid>
                <a:gridCol w="1168903"/>
                <a:gridCol w="2443513"/>
                <a:gridCol w="3745698"/>
              </a:tblGrid>
              <a:tr h="404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Риск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Характеристика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Мероприятия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Calibri"/>
                          <a:cs typeface="Times New Roman"/>
                        </a:rPr>
                        <a:t>&gt;400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Крайне высокий риск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Немедленное прекращение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200 – 400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Высокий риск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Немедленные усовершенствования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70 – 200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Серьезный риск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Необходимы усовершенствования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20 – 70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Возможный риск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Необходимо уделить внимание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3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 – 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Небольшой риск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Приемлемый риск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B.3 Метод </a:t>
            </a:r>
            <a:r>
              <a:rPr lang="ru-RU" sz="2800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Дельфи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Предназначен для получения обобщенного мнения группы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экспертов, но эксперты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выражают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мнение анонимно и индивидуально,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имея возможность узнать мнения других экспертов.</a:t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Применим на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всех стадиях процесса менеджмента риска или всех этапах жизненного цикла системы, везде, где необходимы согласованные оценки экспертов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данные: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Варианты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решений проблемы, для отбора которых необходимо согласованное единое мнение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Единое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мнение по проблеме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sz="3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Выражение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непопулярных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мнений; взгляды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на проблему равнозначны нет доминирования мнения одного над другим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Получение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прав собственности на выходные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данные;  отсутствует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необходимость сбора участников в одном конкретном месте в конкретное время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Является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трудоемким и затратным по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времени, необходимость точного и ясного выражения своих мыслей в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письменной форме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897909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B.5 Предварительный анализ опасностей PHA (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Preliminary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Hazard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.)</a:t>
            </a:r>
            <a:endParaRPr lang="ru-RU" sz="24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43536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недостатке информации о деталях или рабочих процессов с целью получения информации для разработки требований к проектируемой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системе; с целью идентификации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опасностей, опасных ситуаций и событий, которые могут нарушить работу или нанести вред данному виду деятельности, оборудованию или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системе и последующего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анализа риска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данные: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об оцениваемой системе;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данные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об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используемых или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изготавливаемых материалах, их химической или иной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активности, перечень и схемы  оборудования; сведения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 рабочей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среде и т.д. </a:t>
            </a:r>
          </a:p>
          <a:p>
            <a:pPr marL="0" indent="0" algn="just">
              <a:buNone/>
            </a:pPr>
            <a:r>
              <a:rPr lang="ru-RU" sz="72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ыходные </a:t>
            </a:r>
            <a:r>
              <a:rPr lang="ru-RU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Перечень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опасностей и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риска; рекомендации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по принятию риска, рекомендуемые средства управления, требования к конструкции или запрос на выполнение более детальной оценки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Использование в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ситуации ограниченной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информации; исследование рисков на ранних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стадиях жизненного цикла системы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7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Только предварительная информации; не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является всесторонним методом и не может обеспечить подробную информацию об опасных событиях и способах их предотвращения.</a:t>
            </a:r>
          </a:p>
          <a:p>
            <a:pPr marL="0" indent="0">
              <a:buNone/>
            </a:pPr>
            <a:r>
              <a:rPr lang="ru-RU" sz="8000" dirty="0"/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263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en-US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.6 </a:t>
            </a:r>
            <a:r>
              <a:rPr lang="en-US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HAZOP</a:t>
            </a:r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Hazard </a:t>
            </a:r>
            <a:r>
              <a:rPr lang="en-US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and Operability Study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. - Исследование опасности и </a:t>
            </a:r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работоспособности</a:t>
            </a:r>
            <a:r>
              <a:rPr lang="ru-RU" sz="20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142984"/>
            <a:ext cx="7855294" cy="35753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Анализ химических процессов, механических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электронных систем, документов/контрактов. При использовании ПО метод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обозначают CHAZOP (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Control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Hazards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Operability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Подробные: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чертежи,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требования,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технологические карты,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схемы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размещения оборудования,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планы и пр. 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Записи включающие: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используемое управляющее слово, отклонение(я), его (их) возможные причины, предложенные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действия; Оценка риска не исправимого отклонения.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истемное 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полное исследование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объекта, участие экспертов/специалистов с опытом работы; выбор решения/способа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обработки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риска, точность рассмотрения причин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последствий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ошибок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исполнителей; объективность в силу регистрации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всех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записей. 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Длительность и дороговизна; субъективность – сложность   установления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проектировщиками недостатков своих проектов.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671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642918"/>
            <a:ext cx="8183880" cy="928694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HACCP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Hazard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Critical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Control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Points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- Анализ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рисков и критических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контрольных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точек</a:t>
            </a:r>
            <a:endParaRPr lang="ru-RU" sz="24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1643050"/>
            <a:ext cx="8326756" cy="521495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</a:t>
            </a:r>
            <a:r>
              <a:rPr lang="ru-RU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управления риском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любого загрязнения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пищевых продуктов,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фармацевтических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препаратов и медицинских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устройств.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</a:t>
            </a:r>
            <a:r>
              <a:rPr lang="ru-RU" sz="1600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Составление технологической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карты/блок-схемы процесса об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опасностях, которые могут повлиять на качество, безопасность или надежность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процесса/продукции.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Зарегистрированные записи, карты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анализа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опасностей, то есть  выходные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данные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НАССР и план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HACCP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включающий перечень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всех критических контрольных точек с указанием для каждой контрольной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точки.  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Документированные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свидетельства качества идентификации опасности, управления и снижения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риска; управление риском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процессе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производства; идентификация опасности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вызванные действиями человека, и содержит способ управления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этим действием.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</a:t>
            </a:r>
            <a:r>
              <a:rPr lang="ru-RU" sz="16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Необходимость идентификации  опасностей и их рисков, а также средств управления; принятие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мер только при выходе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 границы, что не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позволяет учесть изменения среднего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процесса вблизи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границы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/>
          </a:p>
        </p:txBody>
      </p:sp>
    </p:spTree>
    <p:extLst>
      <p:ext uri="{BB962C8B-B14F-4D97-AF65-F5344CB8AC3E}">
        <p14:creationId xmlns="" xmlns:p14="http://schemas.microsoft.com/office/powerpoint/2010/main" val="38908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58435" y="4941168"/>
            <a:ext cx="8020050" cy="838200"/>
          </a:xfrm>
        </p:spPr>
        <p:txBody>
          <a:bodyPr rtlCol="0">
            <a:noAutofit/>
          </a:bodyPr>
          <a:lstStyle/>
          <a:p>
            <a:pPr marL="0" indent="0" algn="ctr" eaLnBrk="1" fontAlgn="auto" hangingPunct="1">
              <a:spcBef>
                <a:spcPct val="60000"/>
              </a:spcBef>
              <a:buNone/>
              <a:defRPr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Методы оценки уровня профессиональных рисков</a:t>
            </a:r>
            <a:endParaRPr lang="ru-RU" sz="2800" b="1" dirty="0" smtClean="0">
              <a:solidFill>
                <a:srgbClr val="002060"/>
              </a:solidFill>
            </a:endParaRPr>
          </a:p>
        </p:txBody>
      </p:sp>
      <p:pic>
        <p:nvPicPr>
          <p:cNvPr id="680962" name="Picture 2" descr="http://byfin.by/assets/images/articles/ocenki_ris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642918"/>
            <a:ext cx="5953125" cy="42965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500066"/>
          </a:xfrm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B.8 Оценка токсикологического 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риска</a:t>
            </a:r>
            <a:endParaRPr lang="ru-RU" sz="28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928670"/>
            <a:ext cx="8212484" cy="378963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Для оценки воздействия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(источников, как химикаты, микроорганизмы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др.) на растения, животных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людей. 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Объективные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(лабораторные и эпидемиологические исследования) данные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характере, свойствах опасностей, уязвимых местах целевой группы населения (или популяции) и взаимодействии идентифицированных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опасностей. 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Уровень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риска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(количественная, смешанная или качественная оценка) воздействия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экспозиции на рассматриваемый объект конкретной опасности в имеющихся условиях.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Качественная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отнесение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риска 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высокому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среднему,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низкому уровню риска или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описание вероятного воздействия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Преимущество</a:t>
            </a: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Детальное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понимание проблемы и факторов, способствующих повышению риска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едоступность или неопределенность нужных данных.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17898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B.9 Структурированный анализ сценариев методом "что, если?"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Structured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what-if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technique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- SWIFT .)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571612"/>
            <a:ext cx="8391876" cy="455455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исследования опасностей химических и нефтехимических предприятий, позднее - к системам, их элементам, процессам, процедурам и организации в целом, для исследования последствий изменений, новых и измененных видов риска.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Точное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определение подлежащих исследованию систем, процедур, элементов, процессов и/или 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изменения.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Реестр риска и ранжированные по значимости действия или задачи управления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риском.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Применим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 всем формам элементов, систем, ситуаций, условий, организаций и видов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деятельности; минимальная подготовка и скорость идентификации основных опасностей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риска, для которых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возможно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применение количественных методов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оценки.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Необходим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опытный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ведущий; тщательная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подготовка обсуждений,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детализированные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или коррелированные причины.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713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B.10 Анализ 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сценариев</a:t>
            </a:r>
            <a:endParaRPr lang="ru-RU" sz="28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000108"/>
            <a:ext cx="8212484" cy="550072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В принятии политических решений и планировании будущих стратегий,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всех трех элементов оценки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риска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«лучший случай», «худший случай»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«ожидаемый случай».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Наличие группы специалистов,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понимающих характер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исследуемых изменений (например, возможных достижений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технологиях), способных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спрогнозировать ситуацию 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будущем. Данные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литературных источников и данных, относящихся 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изменениям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Более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четкое понимание вариантов развития событий и способов изменения действий при изменении индикаторов.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Учет вариантов будущего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событий, когда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недостаточно знаний об исследуемой проблеме для прогнозирования ее развития или когда опасность может возникнуть в отдаленном будущем.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Сценарии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могут быть нереальными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анные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могут быть гипотетическими, 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нереалистичность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результатов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выявлена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2176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785818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B.11 Анализ (оценка) воздействия на бизнес (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Business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Impact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BIA)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214422"/>
            <a:ext cx="8212484" cy="550072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определении критичности процессов организации, времени их восстановления /допустимое время простоя в случае сбоя (RTO -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Recovery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Time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Objective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руппа анализа, подробное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описание видов деятельности и функционирования организации, включающих процессы,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ресурсы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связи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 другими организациями,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аутсорсинге, анкеты пр.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Перечень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ранжированных по приоритетам критических процессов и соответствующих взаимозависимостей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 возможные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сроки простоя и восстановления критических процессов и взаимосвязанных информационных технологий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Возможность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достижения установленных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целей, оценки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необходимых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ресурсов и пересмотра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производственного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процесса.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Недостаточная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компетентность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участников; упрощенные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или сверхоптимистичные оценки требований 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восстановлению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55801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В.12 Анализ 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первопричины</a:t>
            </a:r>
            <a:b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(RCA - 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Root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Cause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.)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Анализ потерь, направленный на предотвращение их повторного возникновения,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называют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анализом первопричины отказа (RCFA 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Root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Cause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Failure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.), используют для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исследования несчастных случаев в области охраны труда и производственной безопасности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 анализа надежности, технического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обслуживания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контроля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качества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процессов. выявление первичных причин отказа без рассмотрения их внешних проявлений. 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Все объективные данные об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отказах (аналогичных отказах) 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потерях;  данные при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проверке конкретных гипотез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аключение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 наиболее вероятных первопричинах отказа и потерях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 рекомендуемые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корректирующие действия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ривлечение технических экспертов.  структурированный анализ; рассмотрение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всех вероятных гипотез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 обязательное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внедрения заключительных рекомендаций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Отсутствие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возможности привлечения требуемых технических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экспертов. Ограничения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 времени и ресурсам могут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отражается на всесторонней оценке ситуации; невозможно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внедрить разработанные рекомендации.</a:t>
            </a:r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289488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В.13 Анализ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видов и последствий отказов и анализ видов, последствий и критичности отказов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(FMEA и FMECA) </a:t>
            </a:r>
            <a:endParaRPr lang="ru-RU" sz="2400" b="1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500174"/>
            <a:ext cx="8183880" cy="321813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идентификации способов отказа компонентов,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систем/процессов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приводящих 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невыполнению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функции. 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Подробная информация об элементах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(его компонентах) системы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чертежи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блок-схемы анализируемой системы и ее компонентов или этапы процесса;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влияющие факторы, данные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 отказах и 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результатах.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Перечень видов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механизмов отказа; ранжирование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отказов на основе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уровня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риска возникновения данного вида отказа или комбинации уровня риска и "возможности обнаружения" вида отказа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Применим к видам отказов с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ошибками персонала,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нарушениям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работоспособности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оборудования и систем/процессов.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FMEA/FMECA может быть использован только для идентификации отдельных отказов, а не их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сочетания;  исследования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могут быть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трудоемкими, длительными 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дорогостоящими.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  <p:extLst>
      <p:ext uri="{BB962C8B-B14F-4D97-AF65-F5344CB8AC3E}">
        <p14:creationId xmlns="" xmlns:p14="http://schemas.microsoft.com/office/powerpoint/2010/main" val="269251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В.14 Анализ 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дерева неисправностей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FTA -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Fault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Tree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)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428736"/>
            <a:ext cx="8212484" cy="507209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оценки при идентификации причин отказа и путей, приводящих к конечному событию, и количественной оценки при вычислении вероятности конечного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события.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Хорошее знание системы и понимание причин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отказа.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Наглядное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представление путей возникновения конечного события и взаимодействующих путей в ситуации, когда одновременно могут произойти два или более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событий.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 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Предоставление точного, систематизированного и гибкого подхода позволяет анализировать разнообразные факторы, включая действия персонала и физические явления.</a:t>
            </a:r>
            <a:br>
              <a:rPr lang="ru-RU" sz="1600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Неопределенность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оценок вероятностей базисных событий влияет на оценку вероятности возникновения конечного события.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 недостаточном исследовании вероятна неверная оценка риска, сложность учета ошибок человека.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312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B.15 Анализ дерева событий - ETA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Event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Tree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214422"/>
            <a:ext cx="8141046" cy="564357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Для моделирования, вычисления и ранжирования (с точки зрения риска) различных сценариев инцидента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 события. 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Перечень рассматриваемых начальных событий;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способах обработки,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средствах управления и соответствующих вероятностях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отказа.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Качественное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описание возможных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проблем, количественные оценки, перечень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рекомендаций по снижению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риска.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Легкость схематичного изображения сценариев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развития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событий, что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невозможно сделать с помощью метода дерева неисправностей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еобходимо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идентифицировать все возможные начальные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события (с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помощью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HAZOP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PHA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): рассматривает только состояния: работа/отказ. При отсутствие учета  общих компонентов возможна излишне оптимистичная оценка риска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294521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524006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B.16 Анализ причин и последствий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8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7200" dirty="0"/>
              <a:t/>
            </a:r>
            <a:br>
              <a:rPr lang="ru-RU" sz="7200" dirty="0"/>
            </a:b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ля проверки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надежности систем,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анализа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дерева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неисправностей.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Поскольку каждая последовательность в диаграмме причин и последствий является сочетанием деревьев неисправностей более низкого уровня, данный метод может использоваться для построения более сложных деревьев неисправностей. Из-за сложности в построении и применения, диаграммы используются, когда потери от последствий отказов сопоставимы с затраченными усилиями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Необходимо понимание системы, видов и сценариев отказов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72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Схематическое представление отказа системы с указанием причин и последствий и оценка вероятности возникновения каждого потенциального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последствия.</a:t>
            </a:r>
          </a:p>
          <a:p>
            <a:pPr marL="0" indent="0" algn="just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Аналогичны преимуществам методов дерева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событий и дерева неисправностей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ложность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по сравнению с методами дерева неисправностей и дерева событий как при построении схемы, так и при учете зависимостей в случае количественного анализа.</a:t>
            </a:r>
          </a:p>
          <a:p>
            <a:pPr marL="0" indent="0">
              <a:buNone/>
            </a:pPr>
            <a:r>
              <a:rPr lang="ru-RU" sz="4200" dirty="0"/>
              <a:t/>
            </a:r>
            <a:br>
              <a:rPr lang="ru-RU" sz="4200" dirty="0"/>
            </a:br>
            <a:endParaRPr lang="ru-RU" sz="4200" dirty="0"/>
          </a:p>
        </p:txBody>
      </p:sp>
    </p:spTree>
    <p:extLst>
      <p:ext uri="{BB962C8B-B14F-4D97-AF65-F5344CB8AC3E}">
        <p14:creationId xmlns="" xmlns:p14="http://schemas.microsoft.com/office/powerpoint/2010/main" val="39039205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B.17 Причинно-следственный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анализ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000108"/>
            <a:ext cx="8212484" cy="5500726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исследования всех возможных сценариев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причин: положительным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(цель) или отрицательным (проблема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),  как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метод выполнения анализа первопричины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(В.12).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Экспертизы и модели исследования,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опыт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участников.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Диаграммы в виде "рыбьего скелета" или древовидной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схемы с возможными причинами события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Структурированный анализ; рассмотрение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всех вероятных предположений и гипотез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 возможность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установления факторов,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вызывающих событие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как для благоприятных, так и для нежелательных результатов.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тсутствие компетенций; не предназначен для самостоятельного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анализа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 неполнота рассмотрения всех взаимосвязей,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например, отказ оборудования, вызванный ошибкой оператора, или ошибки оператора, вызванные недостатками конструкции системы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375747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1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285860"/>
            <a:ext cx="3767137" cy="4489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7762" name="Text Box 11"/>
          <p:cNvSpPr txBox="1">
            <a:spLocks noChangeArrowheads="1"/>
          </p:cNvSpPr>
          <p:nvPr/>
        </p:nvSpPr>
        <p:spPr bwMode="auto">
          <a:xfrm>
            <a:off x="790576" y="357166"/>
            <a:ext cx="7902575" cy="5413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sz="2000" b="1" dirty="0">
                <a:solidFill>
                  <a:srgbClr val="002060"/>
                </a:solidFill>
              </a:rPr>
              <a:t>Оценка и определение риска проводится на основе решений, опирающихся на здравый смысл.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23889" y="1371600"/>
            <a:ext cx="3241675" cy="3816350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b="1" i="1" dirty="0">
              <a:solidFill>
                <a:srgbClr val="002060"/>
              </a:solidFill>
            </a:endParaRPr>
          </a:p>
          <a:p>
            <a:pPr marL="266700" indent="-266700" algn="ctr">
              <a:defRPr/>
            </a:pPr>
            <a:r>
              <a:rPr lang="ru-RU" b="1" dirty="0">
                <a:solidFill>
                  <a:srgbClr val="002060"/>
                </a:solidFill>
              </a:rPr>
              <a:t>В этом основное отличие оценки рисков в ОТ!</a:t>
            </a:r>
          </a:p>
          <a:p>
            <a:pPr marL="266700" indent="-266700" algn="ctr">
              <a:defRPr/>
            </a:pPr>
            <a:endParaRPr lang="ru-RU" b="1" dirty="0">
              <a:solidFill>
                <a:srgbClr val="002060"/>
              </a:solidFill>
            </a:endParaRPr>
          </a:p>
          <a:p>
            <a:pPr>
              <a:defRPr/>
            </a:pPr>
            <a:endParaRPr lang="ru-RU" b="1" dirty="0">
              <a:solidFill>
                <a:srgbClr val="002060"/>
              </a:solidFill>
              <a:latin typeface="Garamond" pitchFamily="18" charset="0"/>
              <a:cs typeface="Arial" pitchFamily="34" charset="0"/>
            </a:endParaRPr>
          </a:p>
          <a:p>
            <a:pPr marL="285750" indent="-285750">
              <a:buFontTx/>
              <a:buChar char="-"/>
              <a:defRPr/>
            </a:pPr>
            <a:endParaRPr lang="ru-RU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89674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58246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B.18 Анализ уровней защиты</a:t>
            </a:r>
            <a:b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LOPA (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Layers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Protection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214422"/>
            <a:ext cx="8212484" cy="52864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определения требований к независимым уровням защиты (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IPL-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Independent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Protection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Layers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.) и уровням полноты безопасности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(SIL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Safety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Integrity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Levels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систем; после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HAZOP или PHA. 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нформация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 риске, включая опасности, причины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последствия; о средствах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управления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 оценки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вероятности отказа уровней защиты, оценки последствий и допустимого риска.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Рекомендации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дальнейшего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применения средств управления и их эффективности для снижения риска.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Меньшие время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ресурсы,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метода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анализа дерева неисправностей или полной количественной оценки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риска; точность  выше,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 качественного метода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экспертных оценок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охватывает сложные взаимодействия между рисками или средствами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управления, не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применим к сложным сценариям в ситуациях с большим количеством пар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причин-последствий.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 </a:t>
            </a:r>
            <a:endParaRPr lang="ru-RU" sz="2000" dirty="0"/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40414179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358246" cy="571504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B.19 Анализ дерева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решений</a:t>
            </a:r>
            <a:endParaRPr lang="ru-RU" sz="28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071546"/>
            <a:ext cx="8183880" cy="4786346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2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 управлении риском проектных решений и в других случаях, когда необходимо выбрать наилучший способ действий в ситуации неопределенности. Графическое представление может быть обоснованием принятых решений.</a:t>
            </a:r>
          </a:p>
          <a:p>
            <a:pPr marL="0" indent="0" algn="just">
              <a:buNone/>
            </a:pPr>
            <a:r>
              <a:rPr lang="ru-RU" sz="2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данные: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План проекта с указанием пунктов, по которым необходимо принять решение, информация о возможных результатах принятых решений и события, влияющие на эти решения.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</a:t>
            </a:r>
            <a:r>
              <a:rPr lang="ru-RU" sz="29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Логический анализ риска, отражающий различные варианты возможных решений; ожидаемое значение риска для каждого возможного пути решений.</a:t>
            </a:r>
          </a:p>
          <a:p>
            <a:pPr marL="0" indent="0" algn="just">
              <a:buNone/>
            </a:pPr>
            <a:r>
              <a:rPr lang="ru-RU" sz="2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sz="29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Точное графическое представление всех деталей решения проблемы, позволяет рассчитать лучшие пути решения проблемы.</a:t>
            </a:r>
          </a:p>
          <a:p>
            <a:pPr marL="0" indent="0" algn="just">
              <a:buNone/>
            </a:pPr>
            <a:r>
              <a:rPr lang="ru-RU" sz="2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Большие деревья решений слишком сложны для обмена информацией с заинтересованными сторонами; применение диаграммы дерева решений может привести к излишнему упрощению ситуации.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265670982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B.20 Анализ влияния человеческого фактора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HRA -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Human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Reliability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Assessment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b="1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500174"/>
            <a:ext cx="8141046" cy="500066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идентификации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снижения возможных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ошибок и их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причин; 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получения количественных данных об отказах, связанных с ошибками оператора, для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применения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других методов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пределение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задач, выполняемых операторами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  данные и экспертные оценки о причинах ошибок оператора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(человека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Перечень  видов и причин ошибок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которые могут произойти, и методы их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сокращения; качественная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или количественная оценка риска рассмотренных ошибок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Формализованное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исследование видов и ошибок оператора и способов позволяет уменьшить вероятность отказов, вызванных этими ошибками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Сложность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многообразие способов поведения операторов создает значительные трудности при определении простых видов отказа и оценки их вероятности.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</a:p>
        </p:txBody>
      </p:sp>
    </p:spTree>
    <p:extLst>
      <p:ext uri="{BB962C8B-B14F-4D97-AF65-F5344CB8AC3E}">
        <p14:creationId xmlns="" xmlns:p14="http://schemas.microsoft.com/office/powerpoint/2010/main" val="344441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588660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B.21 Анализ "галстук-бабочка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"</a:t>
            </a:r>
            <a:endParaRPr lang="ru-RU" sz="28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357298"/>
            <a:ext cx="8183880" cy="4643470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исследования риска на основе демонстрации диапазона возможных причин 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последствий. прост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понимания,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полезен при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использовании более сложных методов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Информация о причинах и последствиях опасных событий, риске, барьерах и средствах управления, которые могут их предотвратить, смягчить или стимулировать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Простая диаграмма, показывающая основные пути опасных событий и установленные барьеры, направленные на предотвращение или смягчение нежелательных последствий и/или усиление и ускорение ожидаемых последствий.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Наглядность, проста 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требует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привлечения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экспертов.</a:t>
            </a:r>
            <a:br>
              <a:rPr lang="ru-RU" dirty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позволяет отображать совокупности причин, возникающих одновременно и вызывающих последствия (случай, когда в дереве неисправностей, отражающем левую сторону диаграммы, находится логический элемент "И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"). Метод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может представить сложные ситуации в чрезмерно упрощенном виде, особенно при применении количественной оценки.	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10983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В.22 Техническое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обслуживание, направленное на обеспечение надежности (RCM</a:t>
            </a:r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214422"/>
            <a:ext cx="8183880" cy="52864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обеспечение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безопасности персонала,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охраны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окружающей среды,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эксплуатационными/экономическими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проблемами.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Знание оборудования, производственной среды, конструкции исследуемого объекта, взаимодействующих с ним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систем 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элементов оборудования, а также возможных отказов и их последствий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 области технического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обслуживания: мониторинг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технического состояния, плановые ремонт и замена, обнаружение отказов или текущее техническое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обслуживание. Другие возможные действия: модернизация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оборудования, внесение изменений в эксплуатационные документы и процедуры технического обслуживания и/или проведение дополнительного обучения. В рамках анализа также необходимо идентифицировать периодичность выполнения задач и требуемые ресурсы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88147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Autofit/>
          </a:bodyPr>
          <a:lstStyle/>
          <a:p>
            <a:pPr algn="ctr"/>
            <a:r>
              <a:rPr lang="ru-RU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B.23 Анализ скрытых дефектов </a:t>
            </a:r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(SA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Sneak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) и 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анализ паразитных </a:t>
            </a:r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цепей </a:t>
            </a:r>
            <a:b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(SCA- </a:t>
            </a:r>
            <a:r>
              <a:rPr lang="ru-RU" sz="20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Sneak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Circuit</a:t>
            </a:r>
            <a:r>
              <a:rPr lang="ru-RU" sz="20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Analysis</a:t>
            </a:r>
            <a:r>
              <a:rPr lang="ru-RU" sz="20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) </a:t>
            </a:r>
            <a:endParaRPr lang="ru-RU" sz="2000" b="1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500174"/>
            <a:ext cx="8183880" cy="507209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разработан 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НАСА с целью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проверки проекта.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данные: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анализа скрытых дефектов характерно применение различных методов (древовидные схемы, схемы типа "лес", вспомогательные фразы или вопросы, помогающие специалисту, проводящему анализ, идентифицировать наличие скрытых дефектов) для выявления конкретного типа проблемы.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Паразитная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цепь (канал, хронометраж, показания и обозначения) – скрытое состояние в системе, действиях оператора при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определенных условиях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инициирующее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неблагоприятную функцию или подавлять благоприятную функцию.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Идентификация ошибок проектирования.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азличие анализа для электрических цепей, технологических установок, механического оборудования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программных средств, зависимость от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правильности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древовидных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схем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293950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183880" cy="500066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В.24 Марковский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анализ</a:t>
            </a:r>
            <a:endParaRPr lang="ru-RU" sz="24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071546"/>
            <a:ext cx="8183880" cy="4857784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анализа 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ремонтопригодных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систем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во многих режимах,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систем с различной структурой (</a:t>
            </a:r>
            <a:r>
              <a:rPr lang="ru-RU" sz="3600" dirty="0" err="1">
                <a:latin typeface="Times New Roman" pitchFamily="18" charset="0"/>
                <a:cs typeface="Times New Roman" pitchFamily="18" charset="0"/>
              </a:rPr>
              <a:t>ремонтопригодных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 и неремонтопригодных),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расчета эксплуатационной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готовности.</a:t>
            </a:r>
          </a:p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Данные о системы, полном/частичном функционировании, (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ухудшение состояния),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отказе.</a:t>
            </a:r>
          </a:p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вероятностей отказа и/или безотказной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работы.</a:t>
            </a:r>
          </a:p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озможность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вычисления вероятностей состояний систем с восстановлением и множественными состояниями деградации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Предположение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о постоянстве вероятностей перехода и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наличие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только двух возможных состояний элементов системы (отказа и восстановления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); предположение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что будущие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состояния не зависят от прошлых состояний, за исключением непосредственно предшествующего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состояния, то есть статически независимы; невозможность работы без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знания операций с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матрицами, сложность восприятия персоналом, не имеющим знаний, навыков и опыта.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3826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В.25 Моделирование 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методом</a:t>
            </a:r>
            <a:br>
              <a:rPr lang="ru-RU" sz="28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Монте-Карло</a:t>
            </a:r>
            <a:endParaRPr lang="ru-RU" sz="28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2984"/>
            <a:ext cx="8329642" cy="498317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Для оценки неопределенности финансовых прогнозов,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инвестиционных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проектов,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стоимости, замены персонала.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Хорошо проработанная модель системы, информация о типе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входных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данных, источниках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неопределенности.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Оценка вероятности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установленных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состояний и значений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выходных величин, для которых установлены границы, соответствующие некоторому уровню доверия, которые не должны быть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нарушены.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sz="1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Адаптация к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любому распределению входных данных, включая эмпирические распределения, построенные на основе наблюдений за соответствующими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системами, простота, доступность и цена программного  обеспечения.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ависимость точности от количества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итераций,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ограниченность применение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анализе  риска высокий/низкий.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6344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500066"/>
          </a:xfrm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B.26 Байесовский анализ и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Сеть </a:t>
            </a:r>
            <a:r>
              <a:rPr lang="ru-RU" sz="2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Байеса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071546"/>
            <a:ext cx="8183880" cy="5143536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Медицинская диагностика, моделирование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изображений,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генетика, распознавание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речи,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экономика, космос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в современных поисковых системах.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данные: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Аналогичны данным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модел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Монте-Карло.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Диапазон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выходных данных, (при анализе данных для получения точечных оценок и доверительных интервалов); для получения апостериорных распределений, графические представления выходных данных обеспечивают простоту понимания модели, при этом данные могут быть легко изменены для исследования корреляции и чувствительности параметров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Достаточно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знание априорной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информации, легкость для понимания; формуле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Байеса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использования субъективных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оценок.</a:t>
            </a:r>
          </a:p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всех взаимодействий в сетях Байеса для сложных систем не всегда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выполнимо; Необходимость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знаний множества условных вероятностей, полученных экспертными методами и ПО на экспертных оценках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6218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B.27 Кривые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FN</a:t>
            </a:r>
            <a:endParaRPr lang="ru-RU" sz="24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928670"/>
            <a:ext cx="8212484" cy="557216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отражение уровня риска (линия диапазона , представляющая пару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значений вероятности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последствия). 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Совокупности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пар значений вероятности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последствий; записи и количественные оценки риска.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График, представляющий риск в диапазоне значений последствий, который можно сравнивать с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критериями уровня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ущерба.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Информация о риске влияет принятие решений руководством и разработчиком системы. 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предоставляют информации о диапазоне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воздействий, кроме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сведений о количестве лиц, подвергшихся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воздействию (обычно-гибели); невозможность установления различные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способы развития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событий. Является методом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представления результатов оценки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риска; необходимость аналитиков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трудность для восприятия, интерпретации 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оценки риска специалистами, не имеющими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компетенции.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82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9"/>
          <p:cNvSpPr txBox="1">
            <a:spLocks noChangeArrowheads="1"/>
          </p:cNvSpPr>
          <p:nvPr/>
        </p:nvSpPr>
        <p:spPr bwMode="auto">
          <a:xfrm>
            <a:off x="7740651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5779" name="Rectangle 2"/>
          <p:cNvSpPr>
            <a:spLocks noChangeArrowheads="1"/>
          </p:cNvSpPr>
          <p:nvPr/>
        </p:nvSpPr>
        <p:spPr bwMode="auto">
          <a:xfrm>
            <a:off x="2571736" y="2071678"/>
            <a:ext cx="523196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мозгового штурма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85720" y="2714620"/>
            <a:ext cx="8317432" cy="313630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мозгового штурма – вспомогательный метод.</a:t>
            </a:r>
          </a:p>
          <a:p>
            <a:pPr algn="ctr">
              <a:defRPr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Способ получения набора идей и оценок, ранжируемых командой.</a:t>
            </a:r>
          </a:p>
          <a:p>
            <a:pPr algn="just">
              <a:defRPr/>
            </a:pP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мозгового штурма представляет собой обсуждение проблемы группой специалистов в доброжелательной манере, целью которого является идентификация возможных видов отказов и соответствующих опасностей, риска, критериев принятия решений и/или способов обработки риска.</a:t>
            </a:r>
          </a:p>
          <a:p>
            <a:pPr algn="just">
              <a:defRPr/>
            </a:pP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Результатом могут быть перечни опасных событий и необходимых средств управления.</a:t>
            </a:r>
          </a:p>
        </p:txBody>
      </p:sp>
      <p:sp>
        <p:nvSpPr>
          <p:cNvPr id="75783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982018" name="Picture 2" descr="https://img3.stockfresh.com/files/i/iqoncept/m/57/1981443_stock-photo-connected-people-team-brainstorming-solution-to-proble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2438436" cy="157163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B.28 Индексы риска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Метод индексов риска является смешанным методом оценки риска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  <a:endParaRPr lang="ru-RU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428736"/>
            <a:ext cx="8141046" cy="507209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endParaRPr lang="ru-RU" sz="1600" b="1" i="1" dirty="0" smtClean="0">
              <a:solidFill>
                <a:srgbClr val="FF0000"/>
              </a:solidFill>
            </a:endParaRP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классификации видов риска, связанных с деятельностью, если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система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хорошо изучена.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данные: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Анализ и подробное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описания области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применения. 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Ряд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чисел (комплексных индексов), которые относятся к конкретному источнику и которые можно сравнивать с индексами риска, полученными для других источников той же системы, или которые могут быть смоделированы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Ранжирование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различных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рисков, объединение влияющих на уровень риска факторов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единую балльную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оценку.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Не подтвержденная достоверность данных влечет недостоверность результатов отсутствие основополагающая модели,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позволяющая определить линейность или нелинейность (например, логарифмический характер) отдельных балльных шкал факторов риска или иной их вид, а также модель объединения факторов.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354482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B.29 Матрица последствий и 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вероятностей</a:t>
            </a:r>
            <a:endParaRPr lang="ru-RU" sz="28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ранжирования рисков, их источников и мер по обработке риска на основании уровня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риска. 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Шкалы последствий и вероятностей, установленные в соответствии с требованиями потребителя,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объединяющая их матрица.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Класс каждого опасного события или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перечень опасных событий с указанием уровня значимости.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относительная простота использования и обеспечение быстрого ранжирования риска по уровням значимости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Матрица для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конкретных обстоятельств, т.к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трудность составить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универсальную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матрицу для применения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любых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обстоятельствах. Сложность установки шкал; субъективность оценщика. Невозможность объединения рисков. Более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подробный анализ,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больше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сценариев, каждый из которых имеет более низкую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вероятность и влечет недооценку риска. Способ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которым группируют сценарии при описании риска, должен быть единообразным и быть определен в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начале исследования.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4496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714380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B.30 Анализ эффективности затрат (анализ "затрат и выгод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")</a:t>
            </a:r>
            <a:endParaRPr lang="ru-RU" sz="2400" b="1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142984"/>
            <a:ext cx="8212484" cy="535785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применения: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Для выбора между различными решениями, связанными с риском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Информацию о затратах и выгодах для соответствующих причастных сторон и об оценке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этих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затрат и выгод.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 относительных затратах и выгодах при различных вариантах решений или действий.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Сравнение затраты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выгоды, используя единые метрические единицы (деньги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 Прозрачность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принятия решения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Зависимость результатов от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методов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определения,  сложность определения ставки дисконта, сложность оценки выгод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для большой группы населения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они связаны с пользой для общества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Метод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 подходит для рассмотрения риска, затрагивающего будущие поколения, если установлены очень низкие или нулевые ставки дисконта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4988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B.31 </a:t>
            </a:r>
            <a:r>
              <a:rPr lang="ru-RU" sz="2400" b="1" i="1" dirty="0" err="1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Мультикритериальный</a:t>
            </a:r>
            <a:r>
              <a:rPr lang="ru-RU" sz="24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анализ 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решений (MCDA)</a:t>
            </a:r>
            <a:endParaRPr lang="ru-RU" sz="2400" b="1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ля сравнения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нескольких вариантов решения при первичном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анализе и при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наличии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иногда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противоречивых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критериев.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Набор вариантов решений для проведения анализа.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Критерии на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поставленных целях,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одинаково применяются ко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всем вариантам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решений. 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</a:t>
            </a:r>
            <a:r>
              <a:rPr lang="ru-RU" sz="1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данные: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Результаты ранжирования вариантов по убыванию предпочтений. Если в процессе анализа была составлена матрица,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варианты, не соответствующие особо значимым критериям, могут быть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исключены.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Простая структура эффективного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принятия решений и представления предположений 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выводов; решение сложных проблем,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решение которых невозможно с помощью анализа эффективности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затрат;  достижение компромисса.</a:t>
            </a:r>
          </a:p>
          <a:p>
            <a:pPr marL="0" indent="0" algn="just">
              <a:buNone/>
            </a:pPr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лияние предвзятого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неполного выбора критериев для принятия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решения отсутствие окончательного/однозначного  решения. Алгоритмы расчета могут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скрывать идеологическую основу принятия решения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09533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://www.orenwiki.ru/images/1/1a/Logo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36483" y="692210"/>
            <a:ext cx="2390030" cy="2104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80994" name="Picture 2" descr="https://img11.postila.ru/resize?w=&amp;src=http%3A%2F%2Fslavmmc.at.ua%2F_nw%2F20%2F127507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999808"/>
            <a:ext cx="2839409" cy="1703646"/>
          </a:xfrm>
          <a:prstGeom prst="rect">
            <a:avLst/>
          </a:prstGeom>
          <a:noFill/>
        </p:spPr>
      </p:pic>
      <p:sp>
        <p:nvSpPr>
          <p:cNvPr id="76801" name="Text Box 9"/>
          <p:cNvSpPr txBox="1">
            <a:spLocks noChangeArrowheads="1"/>
          </p:cNvSpPr>
          <p:nvPr/>
        </p:nvSpPr>
        <p:spPr bwMode="auto">
          <a:xfrm>
            <a:off x="7740651" y="6491288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76802" name="Rectangle 2"/>
          <p:cNvSpPr>
            <a:spLocks noChangeArrowheads="1"/>
          </p:cNvSpPr>
          <p:nvPr/>
        </p:nvSpPr>
        <p:spPr bwMode="auto">
          <a:xfrm>
            <a:off x="142844" y="214290"/>
            <a:ext cx="8785225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мозгового штурма</a:t>
            </a:r>
            <a:endParaRPr lang="ru-RU" sz="28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41668" y="785794"/>
            <a:ext cx="6430596" cy="19061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развитие у участников нестандартного мышления;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вовлечение в обсуждение ключевых причастных сторон и, следовательно, улучшение процесса обмена информацией;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быстрота и легкость применения метода.</a:t>
            </a:r>
          </a:p>
        </p:txBody>
      </p:sp>
      <p:sp>
        <p:nvSpPr>
          <p:cNvPr id="76806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370231" y="3136306"/>
            <a:ext cx="6650420" cy="335498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>
              <a:defRPr/>
            </a:pP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Недостатки: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возможен недостаток навыков и знаний участников обсуждения для эффективного генерирования идей;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так как метод прост и неструктурирован, то трудно проверить всесторонность обсуждения и подтвердить, что все опасности и виды риска идентифицированы;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динамика обсуждения в группе может быть такой, при которой некоторые участники, располагающие ценными идеями, не проявляют себя, в то время как другие доминируют при обсуждении.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Прямоугольник 6"/>
          <p:cNvSpPr>
            <a:spLocks noChangeArrowheads="1"/>
          </p:cNvSpPr>
          <p:nvPr/>
        </p:nvSpPr>
        <p:spPr bwMode="auto">
          <a:xfrm>
            <a:off x="285720" y="357166"/>
            <a:ext cx="8486774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интервью. </a:t>
            </a:r>
          </a:p>
          <a:p>
            <a:pPr algn="just"/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Отдельным группам работников (например, работающим в одном цехе, отделе, либо обслуживающим оборудование) задают ряд уже подготовленных вопросов относительно возможных опасностей (рисков), с которыми работники сталкиваются в ходе выполнения своей трудовой функции. </a:t>
            </a:r>
          </a:p>
          <a:p>
            <a:pPr algn="just"/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Целями использования метода являются как выявление опасностей, с которыми сталкиваются работники, так и вовлечение работников в процесс оценки и управления рисками. </a:t>
            </a:r>
          </a:p>
          <a:p>
            <a:pPr algn="just"/>
            <a:r>
              <a:rPr lang="ru-RU" sz="1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может применяться как в форме анкетирования, так и в форме так называемых «аудитов безопасного поведения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Анализ проблем, обмен информацией "один на один" позволяющий рассмотреть проблему со всех сторон, вовлечение большего количество причастных сторон, чем мозговой штурм, в котором задействована относительно небольшая группа лиц.</a:t>
            </a:r>
          </a:p>
          <a:p>
            <a:pPr algn="just"/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Требует больших затрат времени интервьюера для получения и обработки разнообразных и многочисленных мнений о проблеме; допускает предвзятость и нежелание обсуждать проблему в группе, трудно применять  способы стимулирования и фантазии человека, которые являются особенностью </a:t>
            </a:r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мозгового штурма .</a:t>
            </a:r>
            <a:r>
              <a: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endParaRPr lang="ru-RU" sz="1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4835" name="Рисунок 4" descr="http://d3lgc28rsiigal.cloudfront.net/wp-content/uploads/2014/07/polls.jpg?4814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65863" y="3429000"/>
            <a:ext cx="2878137" cy="297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4836" name="Прямоугольник 4"/>
          <p:cNvSpPr>
            <a:spLocks noChangeArrowheads="1"/>
          </p:cNvSpPr>
          <p:nvPr/>
        </p:nvSpPr>
        <p:spPr bwMode="auto">
          <a:xfrm>
            <a:off x="357158" y="3786190"/>
            <a:ext cx="5552823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контрольных листов («</a:t>
            </a:r>
            <a:r>
              <a:rPr lang="ru-RU" sz="1600" b="1" u="sng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чек-листов</a:t>
            </a: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»). </a:t>
            </a:r>
          </a:p>
          <a:p>
            <a:pPr algn="just"/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Контрольный лист – это перечень опасностей и/или рисков, который формируется на основе данных производственного контроля, предыдущих оценок рисков. Организация, как правило, разрабатывает контрольные листы с учетом специфики своей деятельности, однако, имеются и типовые контрольные листы для определенных опасностей, профессий и видов работ.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429684" cy="622956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B.4 Контрольные </a:t>
            </a:r>
            <a:r>
              <a:rPr lang="ru-RU" sz="2800" b="1" i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листы</a:t>
            </a:r>
            <a:endParaRPr lang="ru-RU" sz="2800" i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0034" y="1071546"/>
            <a:ext cx="8183880" cy="535785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Область применения: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идентификации опасностей и риска или оценки эффективности средств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управления на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всех стадиях жизненного цикла продукции, процесса или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системы.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Входные данные: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Информация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экспертные оценки по проблеме для разработки вопросов и контрольного листа (желательно утвержденного).</a:t>
            </a:r>
            <a:br>
              <a:rPr lang="ru-RU" sz="1800" dirty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Выходные данные: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еречни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неадекватных средств управления или перечни опасностей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Преимущества: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Использование контрольных листов не экспертами; простая форма оценки в силу проработки контрольного листа; отсутствие упущения основных проблем.</a:t>
            </a:r>
          </a:p>
          <a:p>
            <a:pPr marL="0" indent="0" algn="just">
              <a:buNone/>
            </a:pP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Недостатки: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Сдерживает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свободу мыслей при идентификации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опасностей; использование "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известных знаний", но не "известного незнания" или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"неизвестного незнания»; формальное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поведение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принципу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«поставить галочку», не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видеть или не замечать проблемы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52224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6881" name="Рисунок 6" descr="http://d3lgc28rsiigal.cloudfront.net/wp-content/uploads/2014/07/polls.jpg?4814d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2428868"/>
            <a:ext cx="177800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6882" name="Rectangle 4"/>
          <p:cNvSpPr>
            <a:spLocks noChangeArrowheads="1"/>
          </p:cNvSpPr>
          <p:nvPr/>
        </p:nvSpPr>
        <p:spPr bwMode="auto">
          <a:xfrm>
            <a:off x="323851" y="2565400"/>
            <a:ext cx="6215063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endParaRPr lang="ru-RU" sz="2800" b="1" dirty="0">
              <a:solidFill>
                <a:srgbClr val="002060"/>
              </a:solidFill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Производственный процесс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Машины и оборудование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Порядок и чистота на рабочем месте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Факторы окружающей среды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Эргономика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Проходы и проезды 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Возможности для спасения и оказания первой помощи </a:t>
            </a:r>
          </a:p>
        </p:txBody>
      </p:sp>
      <p:sp>
        <p:nvSpPr>
          <p:cNvPr id="9" name="Выноска со стрелкой вниз 8"/>
          <p:cNvSpPr/>
          <p:nvPr/>
        </p:nvSpPr>
        <p:spPr>
          <a:xfrm>
            <a:off x="1000100" y="571480"/>
            <a:ext cx="7029450" cy="1968500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Элмери. Наблюдение за производственной средой</a:t>
            </a:r>
          </a:p>
        </p:txBody>
      </p:sp>
      <p:pic>
        <p:nvPicPr>
          <p:cNvPr id="506887" name="Рисунок 7" descr="http://avtomobilist-sbor.ru/wp-content/uploads/2014/07/%D1%87%D0%B5%D0%BB8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8682" y="4437113"/>
            <a:ext cx="1865313" cy="2075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28588" y="1479550"/>
            <a:ext cx="7593012" cy="4940300"/>
          </a:xfrm>
        </p:spPr>
        <p:txBody>
          <a:bodyPr rtlCol="0">
            <a:normAutofit/>
          </a:bodyPr>
          <a:lstStyle/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Работники;</a:t>
            </a: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Начальники цехов;</a:t>
            </a: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Уполномоченный по охране труда;</a:t>
            </a: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Инженер по охране труда;</a:t>
            </a: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endParaRPr lang="ru-RU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91440" indent="-91440" eaLnBrk="1" fontAlgn="auto" hangingPunct="1">
              <a:buFont typeface="Wingdings" pitchFamily="2" charset="2"/>
              <a:buChar char="ü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Службы гигиены труда на предприятии</a:t>
            </a:r>
            <a:r>
              <a:rPr lang="ru-RU" sz="2800" b="1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218114" name="Rectangle 2"/>
          <p:cNvSpPr>
            <a:spLocks noChangeArrowheads="1"/>
          </p:cNvSpPr>
          <p:nvPr/>
        </p:nvSpPr>
        <p:spPr bwMode="auto">
          <a:xfrm>
            <a:off x="876301" y="138113"/>
            <a:ext cx="7812088" cy="66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Для кого предназначена система Элмери?</a:t>
            </a:r>
          </a:p>
        </p:txBody>
      </p:sp>
      <p:pic>
        <p:nvPicPr>
          <p:cNvPr id="101378" name="Picture 2" descr="http://urengoy-dobycha.gazprom.ru/d/textpage/49/73/bp6y10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928670"/>
            <a:ext cx="1112589" cy="1152128"/>
          </a:xfrm>
          <a:prstGeom prst="rect">
            <a:avLst/>
          </a:prstGeom>
          <a:noFill/>
        </p:spPr>
      </p:pic>
      <p:pic>
        <p:nvPicPr>
          <p:cNvPr id="101380" name="Picture 4" descr="http://www.kampo.ru/sites/default/files/rykovodstvo/Danilo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2071678"/>
            <a:ext cx="1306937" cy="1224136"/>
          </a:xfrm>
          <a:prstGeom prst="rect">
            <a:avLst/>
          </a:prstGeom>
          <a:noFill/>
        </p:spPr>
      </p:pic>
      <p:pic>
        <p:nvPicPr>
          <p:cNvPr id="101382" name="Picture 6" descr="http://www.trudcontrol.ru/files/editor/images/avatars/%D0%A1%D1%82%D0%B0%D1%82%D0%B8%D1%81%D1%82%D0%B8%D0%BA%D0%B0/%D0%93%D0%B0%D0%B7%D0%BF%D1%80%D0%BE%D0%BC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3286124"/>
            <a:ext cx="1376840" cy="1224136"/>
          </a:xfrm>
          <a:prstGeom prst="rect">
            <a:avLst/>
          </a:prstGeom>
          <a:noFill/>
        </p:spPr>
      </p:pic>
      <p:pic>
        <p:nvPicPr>
          <p:cNvPr id="101386" name="Picture 10" descr="http://rjob.ru/upload/iblock/ba6/ba66694cc09a339dec33aed4cd5a50b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4000504"/>
            <a:ext cx="1511800" cy="1259505"/>
          </a:xfrm>
          <a:prstGeom prst="rect">
            <a:avLst/>
          </a:prstGeom>
          <a:noFill/>
        </p:spPr>
      </p:pic>
      <p:pic>
        <p:nvPicPr>
          <p:cNvPr id="101388" name="Picture 12" descr="http://mnk-dent.ru/images/specialist/zimnuhov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81818" y="4929198"/>
            <a:ext cx="1446273" cy="12858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742</TotalTime>
  <Words>3806</Words>
  <Application>Microsoft Office PowerPoint</Application>
  <PresentationFormat>Экран (4:3)</PresentationFormat>
  <Paragraphs>400</Paragraphs>
  <Slides>43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Аспект</vt:lpstr>
      <vt:lpstr>МЕТОДЫ ОЦЕНКИ РИСКА   </vt:lpstr>
      <vt:lpstr>Слайд 2</vt:lpstr>
      <vt:lpstr>Слайд 3</vt:lpstr>
      <vt:lpstr>Слайд 4</vt:lpstr>
      <vt:lpstr>Слайд 5</vt:lpstr>
      <vt:lpstr>Слайд 6</vt:lpstr>
      <vt:lpstr>B.4 Контрольные листы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B.3 Метод Дельфи</vt:lpstr>
      <vt:lpstr>B.5 Предварительный анализ опасностей PHA ( Preliminary Hazard Analysis.)</vt:lpstr>
      <vt:lpstr>B.6 HAZOP Hazard and Operability Study. - Исследование опасности и работоспособности </vt:lpstr>
      <vt:lpstr>HACCP - Hazard Analysis and Critical Control Points - Анализ рисков и критических контрольных точек</vt:lpstr>
      <vt:lpstr>B.8 Оценка токсикологического риска</vt:lpstr>
      <vt:lpstr>B.9 Структурированный анализ сценариев методом "что, если?"  (Structured what-if technique - SWIFT .) </vt:lpstr>
      <vt:lpstr>B.10 Анализ сценариев</vt:lpstr>
      <vt:lpstr>B.11 Анализ (оценка) воздействия на бизнес (Business Impact Analysis - BIA) </vt:lpstr>
      <vt:lpstr>В.12 Анализ первопричины (RCA - Root Cause Analysis.)</vt:lpstr>
      <vt:lpstr>В.13 Анализ видов и последствий отказов и анализ видов, последствий и критичности отказов (FMEA и FMECA) </vt:lpstr>
      <vt:lpstr>В.14 Анализ дерева неисправностей  (FTA - Fault Tree Analysis) </vt:lpstr>
      <vt:lpstr>B.15 Анализ дерева событий - ETA  (Event Tree Analysis)</vt:lpstr>
      <vt:lpstr>B.16 Анализ причин и последствий</vt:lpstr>
      <vt:lpstr>B.17 Причинно-следственный анализ</vt:lpstr>
      <vt:lpstr>B.18 Анализ уровней защиты LOPA (Layers of Protection Analysis)</vt:lpstr>
      <vt:lpstr>B.19 Анализ дерева решений</vt:lpstr>
      <vt:lpstr>B.20 Анализ влияния человеческого фактора (HRA - Human Reliability Assessment)</vt:lpstr>
      <vt:lpstr>B.21 Анализ "галстук-бабочка"</vt:lpstr>
      <vt:lpstr>В.22 Техническое обслуживание, направленное на обеспечение надежности (RCM)</vt:lpstr>
      <vt:lpstr>B.23 Анализ скрытых дефектов (SA - Sneak Analysis) и анализ паразитных цепей  (SCA- Sneak Circuit Analysis) </vt:lpstr>
      <vt:lpstr>В.24 Марковский анализ</vt:lpstr>
      <vt:lpstr>В.25 Моделирование методом  Монте-Карло</vt:lpstr>
      <vt:lpstr>B.26 Байесовский анализ и Сеть Байеса</vt:lpstr>
      <vt:lpstr>B.27 Кривые FN</vt:lpstr>
      <vt:lpstr>B.28 Индексы риска  (Метод индексов риска является смешанным методом оценки риска).</vt:lpstr>
      <vt:lpstr>B.29 Матрица последствий и вероятностей</vt:lpstr>
      <vt:lpstr>B.30 Анализ эффективности затрат (анализ "затрат и выгод")</vt:lpstr>
      <vt:lpstr>B.31 Мультикритериальный анализ решений (MCDA)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Аск</cp:lastModifiedBy>
  <cp:revision>144</cp:revision>
  <dcterms:created xsi:type="dcterms:W3CDTF">2019-12-24T05:16:38Z</dcterms:created>
  <dcterms:modified xsi:type="dcterms:W3CDTF">2020-02-22T06:34:37Z</dcterms:modified>
</cp:coreProperties>
</file>