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64" r:id="rId3"/>
    <p:sldId id="277" r:id="rId4"/>
    <p:sldId id="278" r:id="rId5"/>
    <p:sldId id="279" r:id="rId6"/>
    <p:sldId id="280" r:id="rId7"/>
    <p:sldId id="281" r:id="rId8"/>
    <p:sldId id="282" r:id="rId9"/>
    <p:sldId id="283" r:id="rId10"/>
    <p:sldId id="284" r:id="rId11"/>
    <p:sldId id="267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91AFAA-7D42-41C2-8F15-84EC5779A909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35D6D6-F86F-4A21-BC3E-96BA52765A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616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35D6D6-F86F-4A21-BC3E-96BA52765AD6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41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24.02.2020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ivo.garant.ru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ivo.garant.ru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Мероприятия</a:t>
            </a:r>
            <a:r>
              <a:rPr lang="ru-RU" sz="40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по исключению или снижению уровней профессиональных рисков</a:t>
            </a: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73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770" name="Picture 2" descr="https://www.humantech.com/wp-content/uploads/2015/02/LK_July_before_aft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785794"/>
            <a:ext cx="584200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4771" name="Picture 4" descr="http://cdn.simplifiedsafety.com/images/800/rooftop-railing-before-after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786190"/>
            <a:ext cx="6297612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384816" y="1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Меры управления рисками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Типовое положение о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СУОТ, утв. Приказом Минтруда РФ от 19.08.2016 № 438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Пункт 44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К мероприятиям по обеспечению оптимальных режимов труда и отдыха работников относятся: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обеспечение рационального использования рабочего времени;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организация сменного режима работы, включая работу в ночное время;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обеспечение  внутрисменных перерывов для отдыха работников, включая перерывы для создания благоприятных микроклиматических условий;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поддержание высокого уровня работоспособности и профилактика утомляемости работников.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697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2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32500" lnSpcReduction="20000"/>
          </a:bodyPr>
          <a:lstStyle/>
          <a:p>
            <a:pPr marL="0" indent="0" algn="just">
              <a:buNone/>
            </a:pPr>
            <a:r>
              <a:rPr lang="ru-RU" sz="5500" dirty="0" smtClean="0"/>
              <a:t>         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Приказом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Министерства здравоохранения и социального развития РФ от 01.03.2012 г. №181н утвержден Типовой перечень ежегодно реализуемых работодателем мероприятий по улучшению условий и охраны труда и снижению уровней профессиональных рисков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1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. Проведение специальной оценки условий труда, оценки уровней профессиональных рисков.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2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. Реализация мероприятий по улучшению условий труда, в том числе разработанных по результатам проведения специальной оценки условий труда, и оценки уровней профессиональных рисков.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3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. Внедрение систем (устройств) автоматического и дистанционного управления и регулирования производственным оборудованием, технологическими процессами, подъемными и транспортными устройствами.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4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. Приобретение и монтаж средств сигнализации о нарушении нормального функционирования производственного оборудования, средств аварийной остановки, а также устройств, позволяющих исключить возникновение опасных ситуаций при полном или частичном прекращении энергоснабжения и последующем его восстановлении.</a:t>
            </a:r>
          </a:p>
          <a:p>
            <a:pPr marL="0" indent="0" algn="just"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5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. Устройство ограждений элементов производственного оборудования от воздействия движущихся частей, а также разлетающихся предметов, включая наличие фиксаторов, блокировок, герметизирующих и других элементов.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087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Приказ </a:t>
            </a:r>
            <a:r>
              <a:rPr lang="ru-RU" sz="2400" b="1" dirty="0" err="1" smtClean="0">
                <a:solidFill>
                  <a:srgbClr val="FF0000"/>
                </a:solidFill>
              </a:rPr>
              <a:t>Минздравсоцразвития</a:t>
            </a:r>
            <a:r>
              <a:rPr lang="ru-RU" sz="2400" b="1" dirty="0" smtClean="0">
                <a:solidFill>
                  <a:srgbClr val="FF0000"/>
                </a:solidFill>
              </a:rPr>
              <a:t> РФ от 01.03.2012 №181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 smtClean="0"/>
              <a:t>          6</a:t>
            </a:r>
            <a:r>
              <a:rPr lang="ru-RU" sz="1800" dirty="0"/>
              <a:t>. Устройство новых и (или) модернизация имеющихся средств коллективной защиты работников от воздействия опасных и вредных производственных факторов.</a:t>
            </a:r>
          </a:p>
          <a:p>
            <a:pPr marL="0" indent="0" algn="just">
              <a:buNone/>
            </a:pPr>
            <a:r>
              <a:rPr lang="ru-RU" sz="1800" dirty="0" smtClean="0"/>
              <a:t>          7</a:t>
            </a:r>
            <a:r>
              <a:rPr lang="ru-RU" sz="1800" dirty="0"/>
              <a:t>. Нанесение на производственное оборудование, органы управления и контроля, элементы конструкций, коммуникаций и на другие объекты сигнальных цветов и знаков безопасности.</a:t>
            </a:r>
          </a:p>
          <a:p>
            <a:pPr marL="0" indent="0" algn="just">
              <a:buNone/>
            </a:pPr>
            <a:r>
              <a:rPr lang="ru-RU" sz="1800" dirty="0" smtClean="0"/>
              <a:t>          8</a:t>
            </a:r>
            <a:r>
              <a:rPr lang="ru-RU" sz="1800" dirty="0"/>
              <a:t>. Внедрение систем автоматического контроля уровней опасных и вредных производственных факторов на рабочих местах.</a:t>
            </a:r>
          </a:p>
          <a:p>
            <a:pPr marL="0" indent="0" algn="just">
              <a:buNone/>
            </a:pPr>
            <a:r>
              <a:rPr lang="ru-RU" sz="1800" dirty="0" smtClean="0"/>
              <a:t>          9</a:t>
            </a:r>
            <a:r>
              <a:rPr lang="ru-RU" sz="1800" dirty="0"/>
              <a:t>. Внедрение и (или) модернизация технических устройств, обеспечивающих защиту работников от поражения электрическим током.</a:t>
            </a:r>
          </a:p>
          <a:p>
            <a:pPr marL="0" indent="0" algn="just">
              <a:buNone/>
            </a:pPr>
            <a:r>
              <a:rPr lang="ru-RU" sz="1800" dirty="0" smtClean="0"/>
              <a:t>          10</a:t>
            </a:r>
            <a:r>
              <a:rPr lang="ru-RU" sz="1800" dirty="0"/>
              <a:t>. Установка предохранительных, защитных и сигнализирующих устройств (приспособлений) в целях обеспечения безопасной эксплуатации и аварийной защиты паровых, водяных, газовых, кислотных, щелочных, расплавных и других производственных коммуникаций, оборудования и сооружений.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1231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2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Механизация и автоматизация технологических операций (процессов), связанных с хранением, перемещением (транспортированием), заполнением и опорожнением передвижных и стационарных резервуаров (сосудов) с ядовитыми, агрессивными, легковоспламеняющимися и горючими жидкостями, используемыми в производстве.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Механизация работ при складировании и транспортировании сырья, оптовой продукции и отходов производства.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Механизация уборки производственных помещений, своевременное удаление и обезвреживание отходов производства, являющихся источниками опасных и вредных производственных факторов, очистки воздуховодов и вентиляционных установок, осветительной арматуры, окон, фрамуг, световых фонарей.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Модернизация оборудования (его реконструкция, замена), а также технологических процессов на рабочих местах с целью снижения до допустимых уровней содержания вредных веществ в воздухе рабочей зоны, механических колебаний (шум, вибрация, ультразвук, инфразвук) и излучений (ионизирующего, электромагнитного, лазерного, ультрафиолетового).</a:t>
            </a:r>
          </a:p>
        </p:txBody>
      </p:sp>
    </p:spTree>
    <p:extLst>
      <p:ext uri="{BB962C8B-B14F-4D97-AF65-F5344CB8AC3E}">
        <p14:creationId xmlns:p14="http://schemas.microsoft.com/office/powerpoint/2010/main" val="4024664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/>
              <a:t>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Устройство новых и реконструкция имеющихся отопительных и вентиляционных систем в производственных и бытовых помещениях, тепловых и воздушных завес, аспирационных 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пылегазоулавливающих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установок, установок кондиционирования воздуха с целью обеспечения нормального теплового режима и микроклимата, чистоты воздушной среды в рабочей и обслуживаемых зонах помещений.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16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Приведение уровней естественного и искусственного освещения на рабочих местах, в бытовых помещениях, местах прохода работников в соответствии с действующими нормами.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17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Устройство новых и (или) реконструкция имеющихся мест организованного отдыха, помещений и комнат релаксации, психологической разгрузки, мест обогрева работников, а также укрытий от солнечных лучей и атмосферных осадков при работах на открытом воздухе; расширение, реконструкция и оснащение санитарно-бытовых помещений.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18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Приобретение и монтаж установок (автоматов) для обеспечения работников питьевой водой.</a:t>
            </a:r>
          </a:p>
        </p:txBody>
      </p:sp>
    </p:spTree>
    <p:extLst>
      <p:ext uri="{BB962C8B-B14F-4D97-AF65-F5344CB8AC3E}">
        <p14:creationId xmlns:p14="http://schemas.microsoft.com/office/powerpoint/2010/main" val="2402876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3200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32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Обеспечение в установленном порядке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*(3)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работников, занятых на работах с вредными или опасными условиями труда, а также на работах, производимых в особых температурных и климатических условиях или связанных с загрязнением, специальной одеждой, специальной обувью и другими средствами индивидуальной защиты, смывающими и обезвреживающими средствами.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20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Обеспечение хранения средств индивидуальной защиты (далее - СИЗ), а также ухода за ними (своевременная химчистка, стирка, дегазация, дезактивация, дезинфекция, обезвреживание,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обеспыливание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сушка), проведение ремонта и замена СИЗ.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Приобретение стендов, тренажеров, наглядных материалов, научно-технической литературы для проведения инструктажей по охране труда, обучения безопасным приемам и методам выполнения работ, оснащение кабинетов (учебных классов) по охране труда компьютерами, теле-, видео-, аудиоаппаратурой, лицензионными обучающими и тестирующими программами, проведение выставок, конкурсов и смотров по охране труда.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Организация в установленном порядке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*(4)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обучения, инструктажа, проверки знаний по охране труда работников.</a:t>
            </a:r>
          </a:p>
        </p:txBody>
      </p:sp>
    </p:spTree>
    <p:extLst>
      <p:ext uri="{BB962C8B-B14F-4D97-AF65-F5344CB8AC3E}">
        <p14:creationId xmlns:p14="http://schemas.microsoft.com/office/powerpoint/2010/main" val="71238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23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Организация обучения работников оказанию первой помощи пострадавшим на производстве.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24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Обучение лиц, ответственных за эксплуатацию опасных производственных объектов.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25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Проведение в установленном порядке</a:t>
            </a:r>
            <a:r>
              <a:rPr lang="ru-RU" sz="1800" u="sng" dirty="0">
                <a:latin typeface="Times New Roman" pitchFamily="18" charset="0"/>
                <a:cs typeface="Times New Roman" pitchFamily="18" charset="0"/>
                <a:hlinkClick r:id="rId2"/>
              </a:rPr>
              <a:t>*(5)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 обязательных предварительных и периодических медицинских осмотров (обследований).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26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Оборудование по установленным нормам помещения для оказания медицинской помощи и (или) создание санитарных постов с аптечками, укомплектованными набором лекарственных средств и препаратов для оказания первой помощи.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27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Устройство тротуаров, переходов, тоннелей, галерей на территории организации в целях обеспечения безопасности работников.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28. Организация и проведение производственного контроля в порядке, установленном действующим законодательством.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29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Издание (тиражирование) инструкций по охране труда.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30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Перепланировка размещения производственного оборудования, организация рабочих мест с целью обеспечения безопасности работников.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00445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b="1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Минздравсоцразвития</a:t>
            </a: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РФ от 01.03.2012 №181</a:t>
            </a:r>
            <a:endParaRPr lang="ru-RU" sz="2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31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Проектирование и обустройство учебно-тренировочных полигонов для отработки работниками практических навыков безопасного производства работ, в том числе на опасных производственных объектах.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32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Реализация мероприятий, направленных на развитие физической культуры и спорта в трудовых коллективах, в том числе: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компенсация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работникам оплаты занятий спортом в клубах и секциях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проведение физкультурных и спортивных мероприятий, в том числе мероприятий по внедрению Всероссийского физкультурно-спортивного комплекса "Готов к труду и обороне" (ГТО), включая оплату труда методистов и тренеров, привлекаемых к выполнению указанных мероприятий;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проведение физкультурно-оздоровительных мероприятий (производственной гимнастики, лечебной физической культуры (далее - ЛФК) с работниками, которым по рекомендации лечащего врача и на основании результатов медицинских осмотров показаны занятия ЛФК), включая оплату труда методистов, тренеров, врачей-специалистов, привлекаемых к выполнению указанных мероприятий;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приобретение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содержание и обновление спортивного инвентаря;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устройство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новых и (или) реконструкция имеющихся помещений и площадок для занятий спортом;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создание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развитие физкультурно-спортивных клубов, организованных в целях массового привлечения граждан к занятиям физической культурой и спортом по месту работы.</a:t>
            </a:r>
          </a:p>
          <a:p>
            <a:pPr algn="just"/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40857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Типовое положение о СУОТ, утв. Приказом Минтруда РФ от 19.08.2016 № 438</a:t>
            </a:r>
            <a:endParaRPr lang="ru-RU" sz="24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Пункт 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39. К мерам по исключению или снижению уровней профессиональных рисков относятся: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исключение опасной работы (процедуры);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замена опасной работы (процедуры) менее опасной;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реализация инженерных (технических) методов ограничения риска воздействия опасностей на работников;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реализация административных методов ограничения времени воздействия опасностей на работников;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д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использование средств индивидуальной защиты;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е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 страхование профессионального риска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273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3" name="TextBox 8"/>
          <p:cNvSpPr txBox="1">
            <a:spLocks noChangeArrowheads="1"/>
          </p:cNvSpPr>
          <p:nvPr/>
        </p:nvSpPr>
        <p:spPr bwMode="auto">
          <a:xfrm>
            <a:off x="357158" y="428603"/>
            <a:ext cx="835824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b="1" dirty="0">
                <a:solidFill>
                  <a:srgbClr val="002060"/>
                </a:solidFill>
              </a:rPr>
              <a:t>	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целей снижения уровней риска могут использоваться следующие подходы:</a:t>
            </a:r>
          </a:p>
          <a:p>
            <a:pPr algn="just">
              <a:lnSpc>
                <a:spcPct val="150000"/>
              </a:lnSpc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снижение числа и мощности источников опасности;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снижение вероятности развития или проявления вредных и опасных факторов;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уменьшения числа лиц, подвергаемых опасности;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снижение вероятности воздействия (например, вероятности развития аварийной ситуации);</a:t>
            </a:r>
          </a:p>
          <a:p>
            <a:pPr marL="1085850" lvl="1" indent="-342900" algn="just">
              <a:lnSpc>
                <a:spcPct val="150000"/>
              </a:lnSpc>
              <a:buClr>
                <a:srgbClr val="FF0000"/>
              </a:buClr>
              <a:buSzPct val="150000"/>
              <a:buFont typeface="Wingdings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обследование состояния здоровья работников. </a:t>
            </a: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1" name="TextBox 8"/>
          <p:cNvSpPr txBox="1">
            <a:spLocks noChangeArrowheads="1"/>
          </p:cNvSpPr>
          <p:nvPr/>
        </p:nvSpPr>
        <p:spPr bwMode="auto">
          <a:xfrm>
            <a:off x="357157" y="717550"/>
            <a:ext cx="8358247" cy="1355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</a:rPr>
              <a:t>	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Ликвидация  опасности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 –  может означать модификацию  конструкции,  позволяющая ликвидировать  опасность (использование  механических подъёмных устройств  для  исключения  риска,  связанного  с  ручными подъёмными операциями).</a:t>
            </a:r>
          </a:p>
        </p:txBody>
      </p:sp>
      <p:sp>
        <p:nvSpPr>
          <p:cNvPr id="537602" name="Прямоугольник 4"/>
          <p:cNvSpPr>
            <a:spLocks noChangeArrowheads="1"/>
          </p:cNvSpPr>
          <p:nvPr/>
        </p:nvSpPr>
        <p:spPr bwMode="auto">
          <a:xfrm>
            <a:off x="357158" y="4313238"/>
            <a:ext cx="8410606" cy="10397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Замена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– это замена опасного материала на менее опасный или уменьшение энергии  системы (снижение  усилий,  силы  тока,  давления, температуры и т.д.).</a:t>
            </a:r>
          </a:p>
        </p:txBody>
      </p:sp>
      <p:pic>
        <p:nvPicPr>
          <p:cNvPr id="537603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043113"/>
            <a:ext cx="2506662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7604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8500" y="2012950"/>
            <a:ext cx="2800350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5" name="Прямоугольник 1"/>
          <p:cNvSpPr>
            <a:spLocks noChangeArrowheads="1"/>
          </p:cNvSpPr>
          <p:nvPr/>
        </p:nvSpPr>
        <p:spPr bwMode="auto">
          <a:xfrm>
            <a:off x="250826" y="569913"/>
            <a:ext cx="5400675" cy="101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Технические  средства  контроля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–  могут предусматривать установку ограждений машин, блокировок, звуковой защиты и т.д. </a:t>
            </a:r>
          </a:p>
        </p:txBody>
      </p:sp>
      <p:sp>
        <p:nvSpPr>
          <p:cNvPr id="538626" name="Прямоугольник 2"/>
          <p:cNvSpPr>
            <a:spLocks noChangeArrowheads="1"/>
          </p:cNvSpPr>
          <p:nvPr/>
        </p:nvSpPr>
        <p:spPr bwMode="auto">
          <a:xfrm>
            <a:off x="2411413" y="2211390"/>
            <a:ext cx="6337300" cy="164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Сигнализация,  предупреждения, административный  контроль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– это надписи  о  соблюдении  безопасности,  маркировка  опасных  зон,  фотолюминесцентная  сигнализация,  маркировка  пешеходных  дорожек, допуски на работу и т.д.</a:t>
            </a:r>
          </a:p>
        </p:txBody>
      </p:sp>
      <p:sp>
        <p:nvSpPr>
          <p:cNvPr id="538627" name="Прямоугольник 3"/>
          <p:cNvSpPr>
            <a:spLocks noChangeArrowheads="1"/>
          </p:cNvSpPr>
          <p:nvPr/>
        </p:nvSpPr>
        <p:spPr bwMode="auto">
          <a:xfrm>
            <a:off x="250826" y="4633913"/>
            <a:ext cx="6481763" cy="1014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  <a:spcAft>
                <a:spcPts val="600"/>
              </a:spcAft>
            </a:pPr>
            <a:r>
              <a:rPr lang="ru-RU" dirty="0">
                <a:solidFill>
                  <a:srgbClr val="040404"/>
                </a:solidFill>
                <a:cs typeface="Times New Roman" pitchFamily="18" charset="0"/>
              </a:rPr>
              <a:t>	</a:t>
            </a:r>
            <a:r>
              <a:rPr lang="ru-RU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Персональное  защитное  оборудование</a:t>
            </a:r>
            <a:r>
              <a:rPr lang="ru-RU" dirty="0">
                <a:solidFill>
                  <a:srgbClr val="040404"/>
                </a:solidFill>
                <a:latin typeface="Times New Roman" pitchFamily="18" charset="0"/>
                <a:cs typeface="Times New Roman" pitchFamily="18" charset="0"/>
              </a:rPr>
              <a:t> –  защитные  очки,  защита ушей от шума,  маска  на  лице,  ремни  и  стропы  безопасности,  респираторы  и перчатки.</a:t>
            </a:r>
          </a:p>
        </p:txBody>
      </p:sp>
      <p:pic>
        <p:nvPicPr>
          <p:cNvPr id="538628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1" y="3841752"/>
            <a:ext cx="13065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29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163" y="2681288"/>
            <a:ext cx="19113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30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9925" y="4560890"/>
            <a:ext cx="1574800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8631" name="Рисунок 7"/>
          <p:cNvPicPr>
            <a:picLocks noChangeAspect="1"/>
          </p:cNvPicPr>
          <p:nvPr/>
        </p:nvPicPr>
        <p:blipFill>
          <a:blip r:embed="rId5"/>
          <a:srcRect t="12531" b="11121"/>
          <a:stretch>
            <a:fillRect/>
          </a:stretch>
        </p:blipFill>
        <p:spPr bwMode="auto">
          <a:xfrm>
            <a:off x="5984876" y="790577"/>
            <a:ext cx="1395413" cy="1065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5" y="857232"/>
            <a:ext cx="2084417" cy="2643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59101" y="911362"/>
            <a:ext cx="2411413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9288" y="764704"/>
            <a:ext cx="291467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37578" y="4509120"/>
            <a:ext cx="21145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6272" y="3953355"/>
            <a:ext cx="2541105" cy="2547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99187" y="3933056"/>
            <a:ext cx="2585221" cy="25677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467890" y="225672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1698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857232"/>
            <a:ext cx="4592663" cy="3053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699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000108"/>
            <a:ext cx="250825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700" name="Picture 6" descr="http://bizjurist.com/wp-content/uploads/2017/06/o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4000504"/>
            <a:ext cx="3221038" cy="26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1701" name="Picture 4" descr="https://www.moskovskie-zabory.ru/uploads/exam-work/stroitelnye-ograzhdeniya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4071942"/>
            <a:ext cx="3113458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384816" y="1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Меры управления рисками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22" name="Picture 2" descr="http://czn.ykt.ru/wp-content/uploads/2016/07/injoh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429000"/>
            <a:ext cx="3160113" cy="2927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3" name="Picture 2" descr="https://tse2.mm.bing.net/th?id=OIP.I40zkdtVNyzhTg5VHuhQ3QEsDH&amp;pid=15.1&amp;P=0&amp;w=245&amp;h=16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714356"/>
            <a:ext cx="3146262" cy="2427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4" name="Picture 4" descr="https://safety.grainger.com/sites/default/files/2016-09/GettyImages_17218966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429000"/>
            <a:ext cx="3697287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25" name="Picture 6" descr="https://ledlamporna.files.wordpress.com/2014/09/fc3b6re-och-efter-led-gatubelysning.jpg?w=69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714356"/>
            <a:ext cx="4762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384816" y="1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Меры управления рисками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3746" name="Picture 2" descr="http://www.saimgs.com/imglib/other_pages/cmms/before-after-safe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857232"/>
            <a:ext cx="6896100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3747" name="Picture 4" descr="https://www.garageliving.com/blog/wp-content/uploads/2017/05/garage-makeovers-before-after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3429000"/>
            <a:ext cx="5194300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384816" y="1"/>
            <a:ext cx="6408712" cy="606555"/>
          </a:xfrm>
          <a:prstGeom prst="rect">
            <a:avLst/>
          </a:prstGeom>
        </p:spPr>
        <p:txBody>
          <a:bodyPr anchor="b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Меры управления рисками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15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85</TotalTime>
  <Words>1099</Words>
  <Application>Microsoft Office PowerPoint</Application>
  <PresentationFormat>Экран (4:3)</PresentationFormat>
  <Paragraphs>79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Мероприятия по исключению или снижению уровней профессиональных рисков </vt:lpstr>
      <vt:lpstr>Типовое положение о СУОТ, утв. Приказом Минтруда РФ от 19.08.2016 № 438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Типовое положение о СУОТ, утв. Приказом Минтруда РФ от 19.08.2016 № 438</vt:lpstr>
      <vt:lpstr>Приказ Минздравсоцразвития РФ от 01.03.2012 №181</vt:lpstr>
      <vt:lpstr>Приказ Минздравсоцразвития РФ от 01.03.2012 №181</vt:lpstr>
      <vt:lpstr>Приказ Минздравсоцразвития РФ от 01.03.2012 №181</vt:lpstr>
      <vt:lpstr>Приказ Минздравсоцразвития РФ от 01.03.2012 №181</vt:lpstr>
      <vt:lpstr>Приказ Минздравсоцразвития РФ от 01.03.2012 №181</vt:lpstr>
      <vt:lpstr>Приказ Минздравсоцразвития РФ от 01.03.2012 №181</vt:lpstr>
      <vt:lpstr>Приказ Минздравсоцразвития РФ от 01.03.2012 №181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Мероприятия </dc:title>
  <dc:creator>Админ</dc:creator>
  <cp:lastModifiedBy>Админ</cp:lastModifiedBy>
  <cp:revision>31</cp:revision>
  <dcterms:created xsi:type="dcterms:W3CDTF">2020-01-15T23:41:49Z</dcterms:created>
  <dcterms:modified xsi:type="dcterms:W3CDTF">2020-02-24T01:45:03Z</dcterms:modified>
</cp:coreProperties>
</file>