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0" r:id="rId4"/>
    <p:sldId id="258" r:id="rId5"/>
    <p:sldId id="257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Профессиональные риски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Часть 2 создание комиссии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862507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Комиссия и ее состав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     Типовым положением о СУОТ, ГОСТ 12.0.230.4-2018, ГОСТ 12.0.230.5-2018, предусмотрено создание комиссий для выявления, идентификации и оценки  рисков в составе:     </a:t>
            </a:r>
          </a:p>
          <a:p>
            <a:pPr marL="0" indent="0" algn="just">
              <a:buNone/>
            </a:pPr>
            <a:r>
              <a:rPr lang="ru-RU" dirty="0" smtClean="0"/>
              <a:t>           1. службы </a:t>
            </a:r>
            <a:r>
              <a:rPr lang="ru-RU" dirty="0"/>
              <a:t>(специалиста) охраны </a:t>
            </a:r>
            <a:r>
              <a:rPr lang="ru-RU" dirty="0" smtClean="0"/>
              <a:t>труда;</a:t>
            </a:r>
          </a:p>
          <a:p>
            <a:pPr marL="0" indent="0" algn="just">
              <a:buNone/>
            </a:pPr>
            <a:r>
              <a:rPr lang="ru-RU" dirty="0" smtClean="0"/>
              <a:t>           2. комитета </a:t>
            </a:r>
            <a:r>
              <a:rPr lang="ru-RU" dirty="0"/>
              <a:t>(комиссии) по охране </a:t>
            </a:r>
            <a:r>
              <a:rPr lang="ru-RU" dirty="0" smtClean="0"/>
              <a:t>труда; </a:t>
            </a:r>
          </a:p>
          <a:p>
            <a:pPr marL="0" indent="0" algn="just">
              <a:buNone/>
            </a:pPr>
            <a:r>
              <a:rPr lang="ru-RU" dirty="0" smtClean="0"/>
              <a:t>           3. работников </a:t>
            </a:r>
            <a:r>
              <a:rPr lang="ru-RU" dirty="0"/>
              <a:t>или уполномоченных ими представительных органов.</a:t>
            </a:r>
          </a:p>
          <a:p>
            <a:pPr marL="0" indent="0" algn="just">
              <a:buNone/>
            </a:pPr>
            <a:r>
              <a:rPr lang="ru-RU" dirty="0" smtClean="0"/>
              <a:t>          4. специалиста </a:t>
            </a:r>
            <a:r>
              <a:rPr lang="ru-RU" dirty="0"/>
              <a:t>по </a:t>
            </a:r>
            <a:r>
              <a:rPr lang="ru-RU" dirty="0" smtClean="0"/>
              <a:t>оборудованию;</a:t>
            </a:r>
          </a:p>
          <a:p>
            <a:pPr marL="0" indent="0" algn="just">
              <a:buNone/>
            </a:pPr>
            <a:r>
              <a:rPr lang="ru-RU" dirty="0" smtClean="0"/>
              <a:t>          5. специалиста </a:t>
            </a:r>
            <a:r>
              <a:rPr lang="ru-RU" dirty="0"/>
              <a:t>по производственным </a:t>
            </a:r>
            <a:r>
              <a:rPr lang="ru-RU" dirty="0" smtClean="0"/>
              <a:t>процессам;</a:t>
            </a:r>
          </a:p>
          <a:p>
            <a:pPr marL="0" indent="0" algn="just">
              <a:buNone/>
            </a:pPr>
            <a:r>
              <a:rPr lang="ru-RU" dirty="0" smtClean="0"/>
              <a:t>          6. специалиста </a:t>
            </a:r>
            <a:r>
              <a:rPr lang="ru-RU" dirty="0"/>
              <a:t>по </a:t>
            </a:r>
            <a:r>
              <a:rPr lang="ru-RU" dirty="0" smtClean="0"/>
              <a:t>энергетике;</a:t>
            </a:r>
          </a:p>
          <a:p>
            <a:pPr marL="0" indent="0" algn="just">
              <a:buNone/>
            </a:pPr>
            <a:r>
              <a:rPr lang="ru-RU" dirty="0" smtClean="0"/>
              <a:t>          7. специалиста </a:t>
            </a:r>
            <a:r>
              <a:rPr lang="ru-RU" dirty="0"/>
              <a:t>по нормированию </a:t>
            </a:r>
            <a:r>
              <a:rPr lang="ru-RU" dirty="0" smtClean="0"/>
              <a:t>труда;</a:t>
            </a:r>
          </a:p>
          <a:p>
            <a:pPr marL="0" indent="0" algn="just">
              <a:buNone/>
            </a:pPr>
            <a:r>
              <a:rPr lang="ru-RU" dirty="0" smtClean="0"/>
              <a:t>          8. специалиста </a:t>
            </a:r>
            <a:r>
              <a:rPr lang="ru-RU" dirty="0"/>
              <a:t>по </a:t>
            </a:r>
            <a:r>
              <a:rPr lang="ru-RU" dirty="0" smtClean="0"/>
              <a:t>промышленной безопасности.</a:t>
            </a:r>
          </a:p>
          <a:p>
            <a:pPr marL="0" indent="0" algn="just">
              <a:buNone/>
            </a:pPr>
            <a:r>
              <a:rPr lang="ru-RU" dirty="0" smtClean="0"/>
              <a:t>          При этом согласно указанных выше документов, </a:t>
            </a:r>
            <a:r>
              <a:rPr lang="ru-RU" dirty="0" smtClean="0"/>
              <a:t>вышеуказанный состав </a:t>
            </a:r>
            <a:r>
              <a:rPr lang="ru-RU" dirty="0" smtClean="0"/>
              <a:t>комиссии не является обязательным и не ограничивается указанными лицами. </a:t>
            </a:r>
          </a:p>
          <a:p>
            <a:pPr marL="0" indent="0" algn="just">
              <a:buNone/>
            </a:pPr>
            <a:r>
              <a:rPr lang="ru-RU" dirty="0" smtClean="0"/>
              <a:t>          Представляется создание комиссии работодателем исходя из специфики/вида экономической деятельности и используемого оборудования, материалов, сырья, а также с учетом технологических/производственных процессов.         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92636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Приказ Минтруда РФ от 19.08.2016 №438н </a:t>
            </a:r>
            <a:br>
              <a:rPr lang="ru-RU" sz="2000" dirty="0" smtClean="0"/>
            </a:br>
            <a:r>
              <a:rPr lang="ru-RU" sz="2000" dirty="0" smtClean="0"/>
              <a:t>«Об утверждении Типового положения о СУОТ» 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Пункт 34</a:t>
            </a:r>
            <a:r>
              <a:rPr lang="ru-RU" sz="2000" dirty="0"/>
              <a:t>. </a:t>
            </a:r>
            <a:endParaRPr lang="ru-RU" sz="2000" dirty="0" smtClean="0"/>
          </a:p>
          <a:p>
            <a:pPr marL="0" indent="0" algn="just">
              <a:buNone/>
            </a:pPr>
            <a:r>
              <a:rPr lang="ru-RU" sz="2000" dirty="0" smtClean="0"/>
              <a:t>Идентификация </a:t>
            </a:r>
            <a:r>
              <a:rPr lang="ru-RU" sz="2000" dirty="0"/>
              <a:t>опасностей, представляющих угрозу жизни и здоровью работников, и составление их перечня осуществляются работодателем с привлечением службы (специалиста) охраны труда, комитета (комиссии) по охране труда, работников или уполномоченных ими представительных органов.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1452114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740030"/>
          </a:xfrm>
        </p:spPr>
        <p:txBody>
          <a:bodyPr>
            <a:normAutofit/>
          </a:bodyPr>
          <a:lstStyle/>
          <a:p>
            <a:pPr algn="ctr"/>
            <a:r>
              <a:rPr lang="ru-RU" sz="2000" dirty="0"/>
              <a:t>ГОСТ </a:t>
            </a:r>
            <a:r>
              <a:rPr lang="ru-RU" sz="2000" dirty="0" smtClean="0"/>
              <a:t>12.0.230.4–2018</a:t>
            </a:r>
            <a:r>
              <a:rPr lang="ru-RU" sz="2000" dirty="0"/>
              <a:t>. ССБТ. СУОТ</a:t>
            </a:r>
            <a:r>
              <a:rPr lang="ru-RU" sz="2000" dirty="0" smtClean="0"/>
              <a:t>. </a:t>
            </a: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5600" dirty="0" smtClean="0"/>
              <a:t>               </a:t>
            </a:r>
          </a:p>
          <a:p>
            <a:pPr marL="0" indent="0" algn="just">
              <a:buNone/>
            </a:pPr>
            <a:endParaRPr lang="ru-RU" sz="5600" dirty="0" smtClean="0"/>
          </a:p>
          <a:p>
            <a:pPr marL="0" indent="0" algn="just">
              <a:buNone/>
            </a:pPr>
            <a:endParaRPr lang="ru-RU" sz="5600" dirty="0" smtClean="0"/>
          </a:p>
          <a:p>
            <a:pPr marL="0" indent="0" algn="just">
              <a:buNone/>
            </a:pPr>
            <a:r>
              <a:rPr lang="ru-RU" sz="5600" dirty="0" smtClean="0"/>
              <a:t>	Пункт 7.5 Идентификацию </a:t>
            </a:r>
            <a:r>
              <a:rPr lang="ru-RU" sz="5600" dirty="0"/>
              <a:t>опасностей наиболее целесообразно проводить силами специальной </a:t>
            </a:r>
            <a:r>
              <a:rPr lang="ru-RU" sz="5600" dirty="0" smtClean="0"/>
              <a:t>комиссии</a:t>
            </a:r>
            <a:r>
              <a:rPr lang="ru-RU" sz="5600" dirty="0"/>
              <a:t>, создаваемой организацией, и включающей в себя, как минимум, специалиста по оборудованию</a:t>
            </a:r>
            <a:r>
              <a:rPr lang="ru-RU" sz="5600" dirty="0" smtClean="0"/>
              <a:t>, специалиста </a:t>
            </a:r>
            <a:r>
              <a:rPr lang="ru-RU" sz="5600" dirty="0"/>
              <a:t>по производственным процессам, специалиста по энергетике, специалиста по </a:t>
            </a:r>
            <a:r>
              <a:rPr lang="ru-RU" sz="5600" dirty="0" smtClean="0"/>
              <a:t>нормированию </a:t>
            </a:r>
            <a:r>
              <a:rPr lang="ru-RU" sz="5600" dirty="0"/>
              <a:t>труда и специалиста по охране труда и/или </a:t>
            </a:r>
            <a:r>
              <a:rPr lang="ru-RU" sz="5600" dirty="0" smtClean="0"/>
              <a:t>промышленной безопасности .</a:t>
            </a:r>
          </a:p>
          <a:p>
            <a:pPr marL="0" indent="0" algn="just">
              <a:buNone/>
            </a:pPr>
            <a:r>
              <a:rPr lang="ru-RU" sz="5600" dirty="0" smtClean="0"/>
              <a:t>          Возглавлять </a:t>
            </a:r>
            <a:r>
              <a:rPr lang="ru-RU" sz="5600" dirty="0"/>
              <a:t>комиссию целесообразно одному из членов высшего руководства организацией, </a:t>
            </a:r>
            <a:r>
              <a:rPr lang="ru-RU" sz="5600" dirty="0" smtClean="0"/>
              <a:t>например </a:t>
            </a:r>
            <a:r>
              <a:rPr lang="ru-RU" sz="5600" dirty="0"/>
              <a:t>главному инженеру.</a:t>
            </a:r>
          </a:p>
          <a:p>
            <a:pPr marL="0" indent="0" algn="just">
              <a:buNone/>
            </a:pPr>
            <a:r>
              <a:rPr lang="ru-RU" sz="5600" dirty="0" smtClean="0"/>
              <a:t>          На </a:t>
            </a:r>
            <a:r>
              <a:rPr lang="ru-RU" sz="5600" dirty="0"/>
              <a:t>малых предприятиях работу по идентификации опасностей может выполнять отдельный </a:t>
            </a:r>
            <a:r>
              <a:rPr lang="ru-RU" sz="5600" dirty="0" smtClean="0"/>
              <a:t>работник</a:t>
            </a:r>
            <a:r>
              <a:rPr lang="ru-RU" sz="5600" dirty="0"/>
              <a:t>, например специалист по охране труда или работник, выполняющий по внутреннему </a:t>
            </a:r>
            <a:r>
              <a:rPr lang="ru-RU" sz="5600" dirty="0" smtClean="0"/>
              <a:t>совместительству </a:t>
            </a:r>
            <a:r>
              <a:rPr lang="ru-RU" sz="5600" dirty="0"/>
              <a:t>его функции.</a:t>
            </a:r>
          </a:p>
          <a:p>
            <a:pPr marL="0" indent="0" algn="just">
              <a:buNone/>
            </a:pPr>
            <a:r>
              <a:rPr lang="ru-RU" sz="5600" b="1" dirty="0" smtClean="0">
                <a:solidFill>
                  <a:srgbClr val="FF0000"/>
                </a:solidFill>
              </a:rPr>
              <a:t>           Комиссия </a:t>
            </a:r>
            <a:r>
              <a:rPr lang="ru-RU" sz="5600" b="1" dirty="0">
                <a:solidFill>
                  <a:srgbClr val="FF0000"/>
                </a:solidFill>
              </a:rPr>
              <a:t>или отдельный специалист привлекают к идентификации опасностей </a:t>
            </a:r>
            <a:r>
              <a:rPr lang="ru-RU" sz="5600" b="1" dirty="0" smtClean="0">
                <a:solidFill>
                  <a:srgbClr val="FF0000"/>
                </a:solidFill>
              </a:rPr>
              <a:t>руководителей подразделений</a:t>
            </a:r>
            <a:r>
              <a:rPr lang="ru-RU" sz="5600" b="1" dirty="0">
                <a:solidFill>
                  <a:srgbClr val="FF0000"/>
                </a:solidFill>
              </a:rPr>
              <a:t>, представителей работников по охране труда, если таковые имеются, любых иных лиц</a:t>
            </a:r>
            <a:r>
              <a:rPr lang="ru-RU" sz="5600" b="1" dirty="0" smtClean="0">
                <a:solidFill>
                  <a:srgbClr val="FF0000"/>
                </a:solidFill>
              </a:rPr>
              <a:t>, привлечение </a:t>
            </a:r>
            <a:r>
              <a:rPr lang="ru-RU" sz="5600" b="1" dirty="0">
                <a:solidFill>
                  <a:srgbClr val="FF0000"/>
                </a:solidFill>
              </a:rPr>
              <a:t>которых необходимо, рационально и целесообразно.</a:t>
            </a:r>
          </a:p>
          <a:p>
            <a:pPr marL="0" indent="0" algn="just">
              <a:buNone/>
            </a:pPr>
            <a:r>
              <a:rPr lang="ru-RU" sz="5600" dirty="0" smtClean="0"/>
              <a:t>           В </a:t>
            </a:r>
            <a:r>
              <a:rPr lang="ru-RU" sz="5600" dirty="0"/>
              <a:t>организациях, где имеются профессиональные объединения работников, следует </a:t>
            </a:r>
            <a:r>
              <a:rPr lang="ru-RU" sz="5600" dirty="0" smtClean="0"/>
              <a:t>привлекать наиболее </a:t>
            </a:r>
            <a:r>
              <a:rPr lang="ru-RU" sz="5600" dirty="0"/>
              <a:t>грамотных и социально активных членов таких объединений к идентификации опасностей.</a:t>
            </a:r>
          </a:p>
          <a:p>
            <a:pPr marL="0" indent="0" algn="just">
              <a:buNone/>
            </a:pPr>
            <a:r>
              <a:rPr lang="ru-RU" sz="5600" dirty="0" smtClean="0"/>
              <a:t>           Комиссия </a:t>
            </a:r>
            <a:r>
              <a:rPr lang="ru-RU" sz="5600" dirty="0"/>
              <a:t>по идентификации опасностей может быть объединена с комиссией по </a:t>
            </a:r>
            <a:r>
              <a:rPr lang="ru-RU" sz="5600" dirty="0" smtClean="0"/>
              <a:t>оценке риска, создание </a:t>
            </a:r>
            <a:r>
              <a:rPr lang="ru-RU" sz="5600" dirty="0"/>
              <a:t>которой предусмотрено ГОСТ 12.0.230.5</a:t>
            </a:r>
            <a:r>
              <a:rPr lang="ru-RU" sz="5600" dirty="0" smtClean="0"/>
              <a:t>.</a:t>
            </a:r>
          </a:p>
          <a:p>
            <a:pPr marL="0" lvl="1" indent="0" algn="just">
              <a:buNone/>
            </a:pPr>
            <a:r>
              <a:rPr lang="ru-RU" sz="5600" dirty="0" smtClean="0"/>
              <a:t>           Перед </a:t>
            </a:r>
            <a:r>
              <a:rPr lang="ru-RU" sz="5600" dirty="0"/>
              <a:t>началом процесса идентификации опасностей целесообразно </a:t>
            </a:r>
            <a:r>
              <a:rPr lang="ru-RU" sz="5600" dirty="0" smtClean="0"/>
              <a:t>организовать целевое специальное </a:t>
            </a:r>
            <a:r>
              <a:rPr lang="ru-RU" sz="5600" dirty="0"/>
              <a:t>обучение привлекаемого для идентификации опасностей персонала приемам и </a:t>
            </a:r>
            <a:r>
              <a:rPr lang="ru-RU" sz="5600" dirty="0" err="1" smtClean="0"/>
              <a:t>методампроведения</a:t>
            </a:r>
            <a:r>
              <a:rPr lang="ru-RU" sz="5600" dirty="0" smtClean="0"/>
              <a:t> </a:t>
            </a:r>
            <a:r>
              <a:rPr lang="ru-RU" sz="5600" dirty="0"/>
              <a:t>идентификации.</a:t>
            </a:r>
          </a:p>
          <a:p>
            <a:pPr marL="0" indent="0">
              <a:buNone/>
            </a:pPr>
            <a:endParaRPr lang="ru-RU" sz="7200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35798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/>
              <a:t>ГОСТ 12.0.230.5–2018. ССБТ. СУОТ.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47500" lnSpcReduction="20000"/>
          </a:bodyPr>
          <a:lstStyle/>
          <a:p>
            <a:pPr marL="0" lvl="1" indent="0">
              <a:buNone/>
            </a:pPr>
            <a:r>
              <a:rPr lang="ru-RU" sz="3600" dirty="0" smtClean="0"/>
              <a:t>пункт 6.2 . </a:t>
            </a:r>
          </a:p>
          <a:p>
            <a:pPr marL="0" lvl="1" indent="0" algn="just">
              <a:buNone/>
            </a:pPr>
            <a:r>
              <a:rPr lang="ru-RU" sz="3600" dirty="0" smtClean="0"/>
              <a:t>          Организация </a:t>
            </a:r>
            <a:r>
              <a:rPr lang="ru-RU" sz="3600" dirty="0"/>
              <a:t>проводит оценку риска силами специальной комиссии, включающей в себя </a:t>
            </a:r>
            <a:r>
              <a:rPr lang="ru-RU" sz="3600" dirty="0" smtClean="0"/>
              <a:t>как минимум </a:t>
            </a:r>
            <a:r>
              <a:rPr lang="ru-RU" sz="3600" dirty="0"/>
              <a:t>специалиста по оборудованию, специалиста по производственным процессам, </a:t>
            </a:r>
            <a:r>
              <a:rPr lang="ru-RU" sz="3600" dirty="0" smtClean="0"/>
              <a:t>специалиста по </a:t>
            </a:r>
            <a:r>
              <a:rPr lang="ru-RU" sz="3600" dirty="0"/>
              <a:t>энергетике, специалиста по нормированию труда и специалиста по охране труда и/или </a:t>
            </a:r>
            <a:r>
              <a:rPr lang="ru-RU" sz="3600" dirty="0" smtClean="0"/>
              <a:t>промышленной безопасности.</a:t>
            </a:r>
          </a:p>
          <a:p>
            <a:pPr marL="0" lvl="1" indent="0" algn="just">
              <a:buNone/>
            </a:pPr>
            <a:r>
              <a:rPr lang="ru-RU" sz="3600" dirty="0"/>
              <a:t> </a:t>
            </a:r>
            <a:r>
              <a:rPr lang="ru-RU" sz="3600" dirty="0" smtClean="0"/>
              <a:t>         Возглавляет </a:t>
            </a:r>
            <a:r>
              <a:rPr lang="ru-RU" sz="3600" dirty="0"/>
              <a:t>комиссию один из членов высшего руководства организацией, например </a:t>
            </a:r>
            <a:r>
              <a:rPr lang="ru-RU" sz="3600" dirty="0" smtClean="0"/>
              <a:t>технический руководитель </a:t>
            </a:r>
            <a:r>
              <a:rPr lang="ru-RU" sz="3600" dirty="0"/>
              <a:t>(главный инженер).</a:t>
            </a:r>
          </a:p>
          <a:p>
            <a:pPr marL="0" indent="0" algn="just">
              <a:buNone/>
            </a:pPr>
            <a:r>
              <a:rPr lang="ru-RU" sz="3600" dirty="0" smtClean="0"/>
              <a:t>          На </a:t>
            </a:r>
            <a:r>
              <a:rPr lang="ru-RU" sz="3600" dirty="0"/>
              <a:t>малых предприятиях, где физически невозможно организовать такую комиссию, работу </a:t>
            </a:r>
            <a:r>
              <a:rPr lang="ru-RU" sz="3600" dirty="0" smtClean="0"/>
              <a:t>по оценке </a:t>
            </a:r>
            <a:r>
              <a:rPr lang="ru-RU" sz="3600" dirty="0"/>
              <a:t>риска может выполнять отдельный работник, например специалист по охране труда или </a:t>
            </a:r>
            <a:r>
              <a:rPr lang="ru-RU" sz="3600" dirty="0" smtClean="0"/>
              <a:t>работник</a:t>
            </a:r>
            <a:r>
              <a:rPr lang="ru-RU" sz="3600" dirty="0"/>
              <a:t>, выполняющий по внутреннему совместительству его функции.</a:t>
            </a:r>
          </a:p>
          <a:p>
            <a:pPr marL="0" indent="0" algn="just">
              <a:buNone/>
            </a:pPr>
            <a:r>
              <a:rPr lang="ru-RU" sz="3600" dirty="0" smtClean="0"/>
              <a:t>          Комиссия </a:t>
            </a:r>
            <a:r>
              <a:rPr lang="ru-RU" sz="3600" dirty="0"/>
              <a:t>или отдельный специалист </a:t>
            </a:r>
            <a:r>
              <a:rPr lang="ru-RU" sz="3600" b="1" dirty="0">
                <a:solidFill>
                  <a:srgbClr val="FF0000"/>
                </a:solidFill>
              </a:rPr>
              <a:t>привлекают к оценке риска руководителей подразделений</a:t>
            </a:r>
            <a:r>
              <a:rPr lang="ru-RU" sz="3600" b="1" dirty="0" smtClean="0">
                <a:solidFill>
                  <a:srgbClr val="FF0000"/>
                </a:solidFill>
              </a:rPr>
              <a:t>, представителей </a:t>
            </a:r>
            <a:r>
              <a:rPr lang="ru-RU" sz="3600" b="1" dirty="0">
                <a:solidFill>
                  <a:srgbClr val="FF0000"/>
                </a:solidFill>
              </a:rPr>
              <a:t>работников по охране труда, если таковые имеются, любых иных лиц, </a:t>
            </a:r>
            <a:r>
              <a:rPr lang="ru-RU" sz="3600" b="1" dirty="0" smtClean="0">
                <a:solidFill>
                  <a:srgbClr val="FF0000"/>
                </a:solidFill>
              </a:rPr>
              <a:t>привлечение которых </a:t>
            </a:r>
            <a:r>
              <a:rPr lang="ru-RU" sz="3600" b="1" dirty="0">
                <a:solidFill>
                  <a:srgbClr val="FF0000"/>
                </a:solidFill>
              </a:rPr>
              <a:t>необходимо, в том числе согласно требованиям национального законодательства.</a:t>
            </a:r>
          </a:p>
          <a:p>
            <a:pPr marL="0" indent="0" algn="just">
              <a:buNone/>
            </a:pPr>
            <a:r>
              <a:rPr lang="ru-RU" sz="3600" dirty="0" smtClean="0"/>
              <a:t>         В </a:t>
            </a:r>
            <a:r>
              <a:rPr lang="ru-RU" sz="3600" dirty="0"/>
              <a:t>организациях, где имеются профессиональные объединения, следует привлекать их членов </a:t>
            </a:r>
            <a:r>
              <a:rPr lang="ru-RU" sz="3600" dirty="0" smtClean="0"/>
              <a:t>к оценке </a:t>
            </a:r>
            <a:r>
              <a:rPr lang="ru-RU" sz="3600" dirty="0"/>
              <a:t>риска.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38960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logoen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70900" y="0"/>
            <a:ext cx="673100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1" name="Rectangle 7"/>
          <p:cNvSpPr>
            <a:spLocks noChangeArrowheads="1"/>
          </p:cNvSpPr>
          <p:nvPr/>
        </p:nvSpPr>
        <p:spPr bwMode="auto">
          <a:xfrm>
            <a:off x="857224" y="428604"/>
            <a:ext cx="7243787" cy="7017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8100" algn="ctr" rotWithShape="0">
              <a:schemeClr val="tx1"/>
            </a:outerShdw>
          </a:effectLst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4400" b="1" dirty="0" smtClean="0">
                <a:solidFill>
                  <a:srgbClr val="0070C0"/>
                </a:solidFill>
                <a:latin typeface="Arial" pitchFamily="34" charset="0"/>
              </a:rPr>
              <a:t>5  Шагов МОТ</a:t>
            </a:r>
            <a:endParaRPr lang="ru-RU" sz="4400" b="1" dirty="0">
              <a:solidFill>
                <a:srgbClr val="0070C0"/>
              </a:solidFill>
              <a:latin typeface="Arial" pitchFamily="34" charset="0"/>
            </a:endParaRPr>
          </a:p>
        </p:txBody>
      </p:sp>
      <p:sp>
        <p:nvSpPr>
          <p:cNvPr id="57355" name="Rectangle 11"/>
          <p:cNvSpPr>
            <a:spLocks noChangeArrowheads="1"/>
          </p:cNvSpPr>
          <p:nvPr/>
        </p:nvSpPr>
        <p:spPr bwMode="auto">
          <a:xfrm>
            <a:off x="1" y="977793"/>
            <a:ext cx="50768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28528" anchor="ctr">
            <a:spAutoFit/>
          </a:bodyPr>
          <a:lstStyle/>
          <a:p>
            <a:pPr marL="361950" indent="-361950"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ШАГ 1: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Выявите опасности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61950" indent="-361950">
              <a:buFontTx/>
              <a:buChar char="•"/>
              <a:tabLst>
                <a:tab pos="457200" algn="l"/>
              </a:tabLst>
            </a:pPr>
            <a:endParaRPr lang="ru-RU" sz="1200" b="1" dirty="0">
              <a:solidFill>
                <a:schemeClr val="bg1"/>
              </a:solidFill>
            </a:endParaRPr>
          </a:p>
        </p:txBody>
      </p:sp>
      <p:sp>
        <p:nvSpPr>
          <p:cNvPr id="57366" name="Rectangle 22"/>
          <p:cNvSpPr>
            <a:spLocks noChangeArrowheads="1"/>
          </p:cNvSpPr>
          <p:nvPr/>
        </p:nvSpPr>
        <p:spPr bwMode="auto">
          <a:xfrm>
            <a:off x="0" y="1663593"/>
            <a:ext cx="721520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28528" anchor="ctr">
            <a:spAutoFit/>
          </a:bodyPr>
          <a:lstStyle/>
          <a:p>
            <a:pPr marL="361950" indent="-361950">
              <a:buFontTx/>
              <a:buChar char="•"/>
              <a:tabLst>
                <a:tab pos="457200" algn="l"/>
              </a:tabLst>
            </a:pPr>
            <a:endParaRPr lang="ru-RU" sz="1200" b="1" dirty="0">
              <a:solidFill>
                <a:schemeClr val="bg1"/>
              </a:solidFill>
            </a:endParaRPr>
          </a:p>
          <a:p>
            <a:pPr marL="361950" indent="-361950"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ШАГ 2: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Определите, кто может пострадать и каким образом</a:t>
            </a:r>
          </a:p>
        </p:txBody>
      </p:sp>
      <p:sp>
        <p:nvSpPr>
          <p:cNvPr id="57367" name="Rectangle 23"/>
          <p:cNvSpPr>
            <a:spLocks noChangeArrowheads="1"/>
          </p:cNvSpPr>
          <p:nvPr/>
        </p:nvSpPr>
        <p:spPr bwMode="auto">
          <a:xfrm>
            <a:off x="34925" y="2679256"/>
            <a:ext cx="771683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28528" anchor="ctr">
            <a:spAutoFit/>
          </a:bodyPr>
          <a:lstStyle/>
          <a:p>
            <a:pPr marL="361950" indent="-361950">
              <a:tabLst>
                <a:tab pos="457200" algn="l"/>
              </a:tabLst>
            </a:pPr>
            <a:endParaRPr lang="ru-RU" sz="1200" b="1" dirty="0">
              <a:solidFill>
                <a:schemeClr val="bg1"/>
              </a:solidFill>
            </a:endParaRPr>
          </a:p>
          <a:p>
            <a:pPr marL="361950" indent="-361950">
              <a:buFontTx/>
              <a:buChar char="•"/>
              <a:tabLst>
                <a:tab pos="457200" algn="l"/>
              </a:tabLst>
            </a:pP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ШАГ 3: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Оцените, можно ли устранить опасность в источнике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68" name="Rectangle 24"/>
          <p:cNvSpPr>
            <a:spLocks noChangeArrowheads="1"/>
          </p:cNvSpPr>
          <p:nvPr/>
        </p:nvSpPr>
        <p:spPr bwMode="auto">
          <a:xfrm>
            <a:off x="34926" y="3661293"/>
            <a:ext cx="697345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28528" anchor="ctr">
            <a:spAutoFit/>
          </a:bodyPr>
          <a:lstStyle/>
          <a:p>
            <a:pPr marL="361950" indent="-361950">
              <a:buFontTx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4: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Какие дополнительные меры необходимо ввести, чтобы снизить уровень риска</a:t>
            </a:r>
            <a:endParaRPr lang="ru-RU" sz="1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69" name="Rectangle 25"/>
          <p:cNvSpPr>
            <a:spLocks noChangeArrowheads="1"/>
          </p:cNvSpPr>
          <p:nvPr/>
        </p:nvSpPr>
        <p:spPr bwMode="auto">
          <a:xfrm>
            <a:off x="0" y="4857760"/>
            <a:ext cx="71294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228528" anchor="ctr">
            <a:spAutoFit/>
          </a:bodyPr>
          <a:lstStyle/>
          <a:p>
            <a:pPr marL="361950" indent="-361950">
              <a:buFontTx/>
              <a:buChar char="•"/>
              <a:tabLst>
                <a:tab pos="457200" algn="l"/>
              </a:tabLst>
            </a:pPr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24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5: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Скорректируйте меры по снижению рисков, если это необходимо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370" name="Rectangle 26"/>
          <p:cNvSpPr>
            <a:spLocks noChangeArrowheads="1"/>
          </p:cNvSpPr>
          <p:nvPr/>
        </p:nvSpPr>
        <p:spPr bwMode="auto">
          <a:xfrm>
            <a:off x="1644073" y="5791202"/>
            <a:ext cx="68887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228528" anchor="ctr">
            <a:spAutoFit/>
          </a:bodyPr>
          <a:lstStyle/>
          <a:p>
            <a:pPr marL="361950" indent="-361950">
              <a:buFontTx/>
              <a:buChar char="•"/>
              <a:tabLst>
                <a:tab pos="457200" algn="l"/>
              </a:tabLst>
            </a:pPr>
            <a:endParaRPr lang="ru-RU" sz="1200" b="1" dirty="0">
              <a:solidFill>
                <a:srgbClr val="FF0000"/>
              </a:solidFill>
            </a:endParaRPr>
          </a:p>
          <a:p>
            <a:pPr marL="361950" indent="-361950">
              <a:tabLst>
                <a:tab pos="457200" algn="l"/>
              </a:tabLst>
            </a:pP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усложняйте, ведите записи!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7474" name="Picture 2" descr="https://thumbs.dreamstime.com/z/danger-skull-sign-283747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1000108"/>
            <a:ext cx="945284" cy="857300"/>
          </a:xfrm>
          <a:prstGeom prst="rect">
            <a:avLst/>
          </a:prstGeom>
          <a:noFill/>
        </p:spPr>
      </p:pic>
      <p:pic>
        <p:nvPicPr>
          <p:cNvPr id="617476" name="Picture 4" descr="https://img3.stockfresh.com/files/n/nasirkhan/m/14/1180464_stock-photo-friends-murd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1571612"/>
            <a:ext cx="891128" cy="857256"/>
          </a:xfrm>
          <a:prstGeom prst="rect">
            <a:avLst/>
          </a:prstGeom>
          <a:noFill/>
        </p:spPr>
      </p:pic>
      <p:pic>
        <p:nvPicPr>
          <p:cNvPr id="617478" name="Picture 6" descr="http://orig02.deviantart.net/d0e5/f/2014/001/6/a/3d_people_set_4__7__by_estbeins-d70eg3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3571876"/>
            <a:ext cx="1076900" cy="1076900"/>
          </a:xfrm>
          <a:prstGeom prst="rect">
            <a:avLst/>
          </a:prstGeom>
          <a:noFill/>
        </p:spPr>
      </p:pic>
      <p:pic>
        <p:nvPicPr>
          <p:cNvPr id="617480" name="Picture 8" descr="https://www.sera.com.mx/images/elements/elem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3" y="2571744"/>
            <a:ext cx="928694" cy="857256"/>
          </a:xfrm>
          <a:prstGeom prst="rect">
            <a:avLst/>
          </a:prstGeom>
          <a:noFill/>
        </p:spPr>
      </p:pic>
      <p:pic>
        <p:nvPicPr>
          <p:cNvPr id="617482" name="Picture 10" descr="https://img3.stockfresh.com/files/n/nasirkhan/m/57/2421501_stock-photo-3d-man-with-business-improvement-pla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15206" y="4786322"/>
            <a:ext cx="1355733" cy="1030357"/>
          </a:xfrm>
          <a:prstGeom prst="rect">
            <a:avLst/>
          </a:prstGeom>
          <a:noFill/>
        </p:spPr>
      </p:pic>
      <p:pic>
        <p:nvPicPr>
          <p:cNvPr id="617484" name="Picture 12" descr="https://img3.stockfresh.com/files/v/vectomart/m/42/1823003_stock-photo-3d-man-writing-on-notepad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702" y="5929330"/>
            <a:ext cx="1062182" cy="57150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7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5" grpId="0"/>
      <p:bldP spid="57366" grpId="0"/>
      <p:bldP spid="57367" grpId="0"/>
      <p:bldP spid="57368" grpId="0"/>
      <p:bldP spid="57369" grpId="0"/>
      <p:bldP spid="5737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187</TotalTime>
  <Words>426</Words>
  <Application>Microsoft Office PowerPoint</Application>
  <PresentationFormat>Экран (4:3)</PresentationFormat>
  <Paragraphs>48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Аспект</vt:lpstr>
      <vt:lpstr>Профессиональные риски </vt:lpstr>
      <vt:lpstr>Комиссия и ее состав </vt:lpstr>
      <vt:lpstr>Приказ Минтруда РФ от 19.08.2016 №438н  «Об утверждении Типового положения о СУОТ» </vt:lpstr>
      <vt:lpstr>ГОСТ 12.0.230.4–2018. ССБТ. СУОТ. </vt:lpstr>
      <vt:lpstr>ГОСТ 12.0.230.5–2018. ССБТ. СУОТ.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Аск</cp:lastModifiedBy>
  <cp:revision>22</cp:revision>
  <dcterms:created xsi:type="dcterms:W3CDTF">2020-01-20T02:17:01Z</dcterms:created>
  <dcterms:modified xsi:type="dcterms:W3CDTF">2020-02-22T04:47:17Z</dcterms:modified>
</cp:coreProperties>
</file>